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embeddedFontLst>
    <p:embeddedFont>
      <p:font typeface="Josefin Sans"/>
      <p:regular r:id="rId17"/>
    </p:embeddedFont>
    <p:embeddedFont>
      <p:font typeface="Josefin Sans"/>
      <p:regular r:id="rId18"/>
    </p:embeddedFont>
    <p:embeddedFont>
      <p:font typeface="Josefin Sans"/>
      <p:regular r:id="rId19"/>
    </p:embeddedFont>
    <p:embeddedFont>
      <p:font typeface="Josefin Sans"/>
      <p:regular r:id="rId20"/>
    </p:embeddedFont>
    <p:embeddedFont>
      <p:font typeface="Inter"/>
      <p:regular r:id="rId21"/>
    </p:embeddedFont>
    <p:embeddedFont>
      <p:font typeface="Inter"/>
      <p:regular r:id="rId22"/>
    </p:embeddedFont>
    <p:embeddedFont>
      <p:font typeface="Inter"/>
      <p:regular r:id="rId23"/>
    </p:embeddedFont>
    <p:embeddedFont>
      <p:font typeface="Inter"/>
      <p:regular r:id="rId24"/>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20" Type="http://schemas.openxmlformats.org/officeDocument/2006/relationships/font" Target="fonts/font4.fntdata"/><Relationship Id="rId21" Type="http://schemas.openxmlformats.org/officeDocument/2006/relationships/font" Target="fonts/font5.fntdata"/><Relationship Id="rId22" Type="http://schemas.openxmlformats.org/officeDocument/2006/relationships/font" Target="fonts/font6.fntdata"/><Relationship Id="rId23" Type="http://schemas.openxmlformats.org/officeDocument/2006/relationships/font" Target="fonts/font7.fntdata"/><Relationship Id="rId24"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9" Type="http://schemas.openxmlformats.org/officeDocument/2006/relationships/hyperlink" Target="https://wa.me/254720202299" TargetMode="External"/><Relationship Id="rId10" Type="http://schemas.openxmlformats.org/officeDocument/2006/relationships/hyperlink" Target="mailto:hello@arcaneguides.com" TargetMode="External"/><Relationship Id="rId1" Type="http://schemas.openxmlformats.org/officeDocument/2006/relationships/image" Target="../media/image-10-1.png"/><Relationship Id="rId2" Type="http://schemas.openxmlformats.org/officeDocument/2006/relationships/image" Target="../media/image-10-2.svg"/><Relationship Id="rId3" Type="http://schemas.openxmlformats.org/officeDocument/2006/relationships/image" Target="../media/image-10-3.png"/><Relationship Id="rId4" Type="http://schemas.openxmlformats.org/officeDocument/2006/relationships/image" Target="../media/image-10-4.svg"/><Relationship Id="rId5" Type="http://schemas.openxmlformats.org/officeDocument/2006/relationships/image" Target="../media/image-10-5.png"/><Relationship Id="rId6" Type="http://schemas.openxmlformats.org/officeDocument/2006/relationships/image" Target="../media/image-10-6.svg"/><Relationship Id="rId7" Type="http://schemas.openxmlformats.org/officeDocument/2006/relationships/image" Target="../media/image-10-7.png"/><Relationship Id="rId8" Type="http://schemas.openxmlformats.org/officeDocument/2006/relationships/image" Target="../media/image-10-8.svg"/><Relationship Id="rId11" Type="http://schemas.openxmlformats.org/officeDocument/2006/relationships/slideLayout" Target="../slideLayouts/slideLayout11.xml"/><Relationship Id="rId1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6.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7.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9.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3028355"/>
            <a:ext cx="7556421" cy="1240155"/>
          </a:xfrm>
          <a:prstGeom prst="rect">
            <a:avLst/>
          </a:prstGeom>
          <a:noFill/>
          <a:ln/>
        </p:spPr>
        <p:txBody>
          <a:bodyPr wrap="square" lIns="0" tIns="0" rIns="0" bIns="0" rtlCol="0" anchor="t"/>
          <a:lstStyle/>
          <a:p>
            <a:pPr algn="l" indent="0" marL="0">
              <a:lnSpc>
                <a:spcPts val="4850"/>
              </a:lnSpc>
              <a:buNone/>
            </a:pPr>
            <a:r>
              <a:rPr lang="en-US" sz="3900" b="1" dirty="0">
                <a:solidFill>
                  <a:srgbClr val="000000"/>
                </a:solidFill>
                <a:latin typeface="Josefin Sans Bold" pitchFamily="34" charset="0"/>
                <a:ea typeface="Josefin Sans Bold" pitchFamily="34" charset="-122"/>
                <a:cs typeface="Josefin Sans Bold" pitchFamily="34" charset="-120"/>
              </a:rPr>
              <a:t>Calm in the Storm: Your Anxiety Rescue Toolkit</a:t>
            </a:r>
            <a:endParaRPr lang="en-US" sz="3900" dirty="0"/>
          </a:p>
        </p:txBody>
      </p:sp>
      <p:sp>
        <p:nvSpPr>
          <p:cNvPr id="4" name="Text 1"/>
          <p:cNvSpPr/>
          <p:nvPr/>
        </p:nvSpPr>
        <p:spPr>
          <a:xfrm>
            <a:off x="793790" y="4566166"/>
            <a:ext cx="7556421" cy="635079"/>
          </a:xfrm>
          <a:prstGeom prst="rect">
            <a:avLst/>
          </a:prstGeom>
          <a:noFill/>
          <a:ln/>
        </p:spPr>
        <p:txBody>
          <a:bodyPr wrap="square" lIns="0" tIns="0" rIns="0" bIns="0" rtlCol="0" anchor="t"/>
          <a:lstStyle/>
          <a:p>
            <a:pPr algn="l" indent="0" marL="0">
              <a:lnSpc>
                <a:spcPts val="2500"/>
              </a:lnSpc>
              <a:buNone/>
            </a:pPr>
            <a:r>
              <a:rPr lang="en-US" sz="1550" dirty="0">
                <a:solidFill>
                  <a:srgbClr val="000000"/>
                </a:solidFill>
                <a:latin typeface="Inter" pitchFamily="34" charset="0"/>
                <a:ea typeface="Inter" pitchFamily="34" charset="-122"/>
                <a:cs typeface="Inter" pitchFamily="34" charset="-120"/>
              </a:rPr>
              <a:t>A 7-day ritual guide to calm your racing heart and ground your nervous system. You're safe here, and you're not alone in this journey.</a:t>
            </a:r>
            <a:endParaRPr lang="en-US" sz="15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711875"/>
            <a:ext cx="3225165" cy="403146"/>
          </a:xfrm>
          <a:prstGeom prst="rect">
            <a:avLst/>
          </a:prstGeom>
          <a:noFill/>
          <a:ln/>
        </p:spPr>
        <p:txBody>
          <a:bodyPr wrap="none" lIns="0" tIns="0" rIns="0" bIns="0" rtlCol="0" anchor="t"/>
          <a:lstStyle/>
          <a:p>
            <a:pPr algn="l" indent="0" marL="0">
              <a:lnSpc>
                <a:spcPts val="3150"/>
              </a:lnSpc>
              <a:buNone/>
            </a:pPr>
            <a:r>
              <a:rPr lang="en-US" sz="2500" b="1" dirty="0">
                <a:solidFill>
                  <a:srgbClr val="000000"/>
                </a:solidFill>
                <a:latin typeface="Josefin Sans Bold" pitchFamily="34" charset="0"/>
                <a:ea typeface="Josefin Sans Bold" pitchFamily="34" charset="-122"/>
                <a:cs typeface="Josefin Sans Bold" pitchFamily="34" charset="-120"/>
              </a:rPr>
              <a:t>Your Next Steps</a:t>
            </a:r>
            <a:endParaRPr lang="en-US" sz="2500" dirty="0"/>
          </a:p>
        </p:txBody>
      </p:sp>
      <p:sp>
        <p:nvSpPr>
          <p:cNvPr id="3" name="Text 1"/>
          <p:cNvSpPr/>
          <p:nvPr/>
        </p:nvSpPr>
        <p:spPr>
          <a:xfrm>
            <a:off x="793790" y="1373029"/>
            <a:ext cx="13042821" cy="206454"/>
          </a:xfrm>
          <a:prstGeom prst="rect">
            <a:avLst/>
          </a:prstGeom>
          <a:noFill/>
          <a:ln/>
        </p:spPr>
        <p:txBody>
          <a:bodyPr wrap="none" lIns="0" tIns="0" rIns="0" bIns="0" rtlCol="0" anchor="t"/>
          <a:lstStyle/>
          <a:p>
            <a:pPr algn="l" indent="0" marL="0">
              <a:lnSpc>
                <a:spcPts val="1600"/>
              </a:lnSpc>
              <a:buNone/>
            </a:pPr>
            <a:r>
              <a:rPr lang="en-US" sz="1000" dirty="0">
                <a:solidFill>
                  <a:srgbClr val="000000"/>
                </a:solidFill>
                <a:latin typeface="Inter" pitchFamily="34" charset="0"/>
                <a:ea typeface="Inter" pitchFamily="34" charset="-122"/>
                <a:cs typeface="Inter" pitchFamily="34" charset="-120"/>
              </a:rPr>
              <a:t>You've taken a huge step by reading this guide. That takes courage. Here's what to do now to turn knowledge into action:</a:t>
            </a:r>
            <a:endParaRPr lang="en-US" sz="1000" dirty="0"/>
          </a:p>
        </p:txBody>
      </p:sp>
      <p:sp>
        <p:nvSpPr>
          <p:cNvPr id="4" name="Shape 2"/>
          <p:cNvSpPr/>
          <p:nvPr/>
        </p:nvSpPr>
        <p:spPr>
          <a:xfrm>
            <a:off x="793790" y="1724501"/>
            <a:ext cx="6456878" cy="1274326"/>
          </a:xfrm>
          <a:prstGeom prst="roundRect">
            <a:avLst>
              <a:gd name="adj" fmla="val 4252"/>
            </a:avLst>
          </a:prstGeom>
          <a:solidFill>
            <a:srgbClr val="CCFFF5"/>
          </a:solidFill>
          <a:ln w="7620">
            <a:solidFill>
              <a:srgbClr val="00A687"/>
            </a:solidFill>
            <a:prstDash val="solid"/>
          </a:ln>
        </p:spPr>
      </p:sp>
      <p:sp>
        <p:nvSpPr>
          <p:cNvPr id="5" name="Shape 3"/>
          <p:cNvSpPr/>
          <p:nvPr/>
        </p:nvSpPr>
        <p:spPr>
          <a:xfrm>
            <a:off x="930354" y="1861066"/>
            <a:ext cx="386953" cy="386953"/>
          </a:xfrm>
          <a:prstGeom prst="roundRect">
            <a:avLst>
              <a:gd name="adj" fmla="val 23628414"/>
            </a:avLst>
          </a:prstGeom>
          <a:solidFill>
            <a:srgbClr val="00A687"/>
          </a:solidFill>
          <a:ln/>
        </p:spPr>
      </p:sp>
      <p:pic>
        <p:nvPicPr>
          <p:cNvPr id="6"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036796" y="1967508"/>
            <a:ext cx="174069" cy="174069"/>
          </a:xfrm>
          <a:prstGeom prst="rect">
            <a:avLst/>
          </a:prstGeom>
        </p:spPr>
      </p:pic>
      <p:sp>
        <p:nvSpPr>
          <p:cNvPr id="7" name="Text 4"/>
          <p:cNvSpPr/>
          <p:nvPr/>
        </p:nvSpPr>
        <p:spPr>
          <a:xfrm>
            <a:off x="930354" y="2376964"/>
            <a:ext cx="1612583" cy="201454"/>
          </a:xfrm>
          <a:prstGeom prst="rect">
            <a:avLst/>
          </a:prstGeom>
          <a:noFill/>
          <a:ln/>
        </p:spPr>
        <p:txBody>
          <a:bodyPr wrap="none" lIns="0" tIns="0" rIns="0" bIns="0" rtlCol="0" anchor="t"/>
          <a:lstStyle/>
          <a:p>
            <a:pPr algn="l" indent="0" marL="0">
              <a:lnSpc>
                <a:spcPts val="1550"/>
              </a:lnSpc>
              <a:buNone/>
            </a:pPr>
            <a:r>
              <a:rPr lang="en-US" sz="1250" b="1" dirty="0">
                <a:solidFill>
                  <a:srgbClr val="000000"/>
                </a:solidFill>
                <a:latin typeface="Josefin Sans Bold" pitchFamily="34" charset="0"/>
                <a:ea typeface="Josefin Sans Bold" pitchFamily="34" charset="-122"/>
                <a:cs typeface="Josefin Sans Bold" pitchFamily="34" charset="-120"/>
              </a:rPr>
              <a:t>Print the Cards</a:t>
            </a:r>
            <a:endParaRPr lang="en-US" sz="1250" dirty="0"/>
          </a:p>
        </p:txBody>
      </p:sp>
      <p:sp>
        <p:nvSpPr>
          <p:cNvPr id="8" name="Text 5"/>
          <p:cNvSpPr/>
          <p:nvPr/>
        </p:nvSpPr>
        <p:spPr>
          <a:xfrm>
            <a:off x="930354" y="2655808"/>
            <a:ext cx="6183749" cy="206454"/>
          </a:xfrm>
          <a:prstGeom prst="rect">
            <a:avLst/>
          </a:prstGeom>
          <a:noFill/>
          <a:ln/>
        </p:spPr>
        <p:txBody>
          <a:bodyPr wrap="none" lIns="0" tIns="0" rIns="0" bIns="0" rtlCol="0" anchor="t"/>
          <a:lstStyle/>
          <a:p>
            <a:pPr algn="l" indent="0" marL="0">
              <a:lnSpc>
                <a:spcPts val="1600"/>
              </a:lnSpc>
              <a:buNone/>
            </a:pPr>
            <a:r>
              <a:rPr lang="en-US" sz="1000" dirty="0">
                <a:solidFill>
                  <a:srgbClr val="000000"/>
                </a:solidFill>
                <a:latin typeface="Inter" pitchFamily="34" charset="0"/>
                <a:ea typeface="Inter" pitchFamily="34" charset="-122"/>
                <a:cs typeface="Inter" pitchFamily="34" charset="-120"/>
              </a:rPr>
              <a:t>Print the grounding cards and put them somewhere accessible—wallet, purse, or bedside table.</a:t>
            </a:r>
            <a:endParaRPr lang="en-US" sz="1000" dirty="0"/>
          </a:p>
        </p:txBody>
      </p:sp>
      <p:sp>
        <p:nvSpPr>
          <p:cNvPr id="9" name="Shape 6"/>
          <p:cNvSpPr/>
          <p:nvPr/>
        </p:nvSpPr>
        <p:spPr>
          <a:xfrm>
            <a:off x="7379613" y="1724501"/>
            <a:ext cx="6456998" cy="1274326"/>
          </a:xfrm>
          <a:prstGeom prst="roundRect">
            <a:avLst>
              <a:gd name="adj" fmla="val 4252"/>
            </a:avLst>
          </a:prstGeom>
          <a:solidFill>
            <a:srgbClr val="CCFFF5"/>
          </a:solidFill>
          <a:ln w="7620">
            <a:solidFill>
              <a:srgbClr val="00A687"/>
            </a:solidFill>
            <a:prstDash val="solid"/>
          </a:ln>
        </p:spPr>
      </p:sp>
      <p:sp>
        <p:nvSpPr>
          <p:cNvPr id="10" name="Shape 7"/>
          <p:cNvSpPr/>
          <p:nvPr/>
        </p:nvSpPr>
        <p:spPr>
          <a:xfrm>
            <a:off x="7516177" y="1861066"/>
            <a:ext cx="386953" cy="386953"/>
          </a:xfrm>
          <a:prstGeom prst="roundRect">
            <a:avLst>
              <a:gd name="adj" fmla="val 23628414"/>
            </a:avLst>
          </a:prstGeom>
          <a:solidFill>
            <a:srgbClr val="00A687"/>
          </a:solidFill>
          <a:ln/>
        </p:spPr>
      </p:sp>
      <p:pic>
        <p:nvPicPr>
          <p:cNvPr id="11"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22619" y="1967508"/>
            <a:ext cx="174069" cy="174069"/>
          </a:xfrm>
          <a:prstGeom prst="rect">
            <a:avLst/>
          </a:prstGeom>
        </p:spPr>
      </p:pic>
      <p:sp>
        <p:nvSpPr>
          <p:cNvPr id="12" name="Text 8"/>
          <p:cNvSpPr/>
          <p:nvPr/>
        </p:nvSpPr>
        <p:spPr>
          <a:xfrm>
            <a:off x="7516177" y="2376964"/>
            <a:ext cx="1612583" cy="201454"/>
          </a:xfrm>
          <a:prstGeom prst="rect">
            <a:avLst/>
          </a:prstGeom>
          <a:noFill/>
          <a:ln/>
        </p:spPr>
        <p:txBody>
          <a:bodyPr wrap="none" lIns="0" tIns="0" rIns="0" bIns="0" rtlCol="0" anchor="t"/>
          <a:lstStyle/>
          <a:p>
            <a:pPr algn="l" indent="0" marL="0">
              <a:lnSpc>
                <a:spcPts val="1550"/>
              </a:lnSpc>
              <a:buNone/>
            </a:pPr>
            <a:r>
              <a:rPr lang="en-US" sz="1250" b="1" dirty="0">
                <a:solidFill>
                  <a:srgbClr val="000000"/>
                </a:solidFill>
                <a:latin typeface="Josefin Sans Bold" pitchFamily="34" charset="0"/>
                <a:ea typeface="Josefin Sans Bold" pitchFamily="34" charset="-122"/>
                <a:cs typeface="Josefin Sans Bold" pitchFamily="34" charset="-120"/>
              </a:rPr>
              <a:t>Schedule Day 1</a:t>
            </a:r>
            <a:endParaRPr lang="en-US" sz="1250" dirty="0"/>
          </a:p>
        </p:txBody>
      </p:sp>
      <p:sp>
        <p:nvSpPr>
          <p:cNvPr id="13" name="Text 9"/>
          <p:cNvSpPr/>
          <p:nvPr/>
        </p:nvSpPr>
        <p:spPr>
          <a:xfrm>
            <a:off x="7516177" y="2655808"/>
            <a:ext cx="6183868" cy="206454"/>
          </a:xfrm>
          <a:prstGeom prst="rect">
            <a:avLst/>
          </a:prstGeom>
          <a:noFill/>
          <a:ln/>
        </p:spPr>
        <p:txBody>
          <a:bodyPr wrap="none" lIns="0" tIns="0" rIns="0" bIns="0" rtlCol="0" anchor="t"/>
          <a:lstStyle/>
          <a:p>
            <a:pPr algn="l" indent="0" marL="0">
              <a:lnSpc>
                <a:spcPts val="1600"/>
              </a:lnSpc>
              <a:buNone/>
            </a:pPr>
            <a:r>
              <a:rPr lang="en-US" sz="1000" dirty="0">
                <a:solidFill>
                  <a:srgbClr val="000000"/>
                </a:solidFill>
                <a:latin typeface="Inter" pitchFamily="34" charset="0"/>
                <a:ea typeface="Inter" pitchFamily="34" charset="-122"/>
                <a:cs typeface="Inter" pitchFamily="34" charset="-120"/>
              </a:rPr>
              <a:t>Choose your Day 1 practice and put it in your calendar. Set a reminder so you don't forget.</a:t>
            </a:r>
            <a:endParaRPr lang="en-US" sz="1000" dirty="0"/>
          </a:p>
        </p:txBody>
      </p:sp>
      <p:sp>
        <p:nvSpPr>
          <p:cNvPr id="14" name="Shape 10"/>
          <p:cNvSpPr/>
          <p:nvPr/>
        </p:nvSpPr>
        <p:spPr>
          <a:xfrm>
            <a:off x="793790" y="3127772"/>
            <a:ext cx="6456878" cy="1274326"/>
          </a:xfrm>
          <a:prstGeom prst="roundRect">
            <a:avLst>
              <a:gd name="adj" fmla="val 4252"/>
            </a:avLst>
          </a:prstGeom>
          <a:solidFill>
            <a:srgbClr val="CCFFF5"/>
          </a:solidFill>
          <a:ln w="7620">
            <a:solidFill>
              <a:srgbClr val="00A687"/>
            </a:solidFill>
            <a:prstDash val="solid"/>
          </a:ln>
        </p:spPr>
      </p:sp>
      <p:sp>
        <p:nvSpPr>
          <p:cNvPr id="15" name="Shape 11"/>
          <p:cNvSpPr/>
          <p:nvPr/>
        </p:nvSpPr>
        <p:spPr>
          <a:xfrm>
            <a:off x="930354" y="3264337"/>
            <a:ext cx="386953" cy="386953"/>
          </a:xfrm>
          <a:prstGeom prst="roundRect">
            <a:avLst>
              <a:gd name="adj" fmla="val 23628414"/>
            </a:avLst>
          </a:prstGeom>
          <a:solidFill>
            <a:srgbClr val="00A687"/>
          </a:solidFill>
          <a:ln/>
        </p:spPr>
      </p:sp>
      <p:pic>
        <p:nvPicPr>
          <p:cNvPr id="16"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6796" y="3370778"/>
            <a:ext cx="174069" cy="174069"/>
          </a:xfrm>
          <a:prstGeom prst="rect">
            <a:avLst/>
          </a:prstGeom>
        </p:spPr>
      </p:pic>
      <p:sp>
        <p:nvSpPr>
          <p:cNvPr id="17" name="Text 12"/>
          <p:cNvSpPr/>
          <p:nvPr/>
        </p:nvSpPr>
        <p:spPr>
          <a:xfrm>
            <a:off x="930354" y="3780234"/>
            <a:ext cx="1612583" cy="201454"/>
          </a:xfrm>
          <a:prstGeom prst="rect">
            <a:avLst/>
          </a:prstGeom>
          <a:noFill/>
          <a:ln/>
        </p:spPr>
        <p:txBody>
          <a:bodyPr wrap="none" lIns="0" tIns="0" rIns="0" bIns="0" rtlCol="0" anchor="t"/>
          <a:lstStyle/>
          <a:p>
            <a:pPr algn="l" indent="0" marL="0">
              <a:lnSpc>
                <a:spcPts val="1550"/>
              </a:lnSpc>
              <a:buNone/>
            </a:pPr>
            <a:r>
              <a:rPr lang="en-US" sz="1250" b="1" dirty="0">
                <a:solidFill>
                  <a:srgbClr val="000000"/>
                </a:solidFill>
                <a:latin typeface="Josefin Sans Bold" pitchFamily="34" charset="0"/>
                <a:ea typeface="Josefin Sans Bold" pitchFamily="34" charset="-122"/>
                <a:cs typeface="Josefin Sans Bold" pitchFamily="34" charset="-120"/>
              </a:rPr>
              <a:t>Build Your Kit</a:t>
            </a:r>
            <a:endParaRPr lang="en-US" sz="1250" dirty="0"/>
          </a:p>
        </p:txBody>
      </p:sp>
      <p:sp>
        <p:nvSpPr>
          <p:cNvPr id="18" name="Text 13"/>
          <p:cNvSpPr/>
          <p:nvPr/>
        </p:nvSpPr>
        <p:spPr>
          <a:xfrm>
            <a:off x="930354" y="4059079"/>
            <a:ext cx="6183749" cy="206454"/>
          </a:xfrm>
          <a:prstGeom prst="rect">
            <a:avLst/>
          </a:prstGeom>
          <a:noFill/>
          <a:ln/>
        </p:spPr>
        <p:txBody>
          <a:bodyPr wrap="none" lIns="0" tIns="0" rIns="0" bIns="0" rtlCol="0" anchor="t"/>
          <a:lstStyle/>
          <a:p>
            <a:pPr algn="l" indent="0" marL="0">
              <a:lnSpc>
                <a:spcPts val="1600"/>
              </a:lnSpc>
              <a:buNone/>
            </a:pPr>
            <a:r>
              <a:rPr lang="en-US" sz="1000" dirty="0">
                <a:solidFill>
                  <a:srgbClr val="000000"/>
                </a:solidFill>
                <a:latin typeface="Inter" pitchFamily="34" charset="0"/>
                <a:ea typeface="Inter" pitchFamily="34" charset="-122"/>
                <a:cs typeface="Inter" pitchFamily="34" charset="-120"/>
              </a:rPr>
              <a:t>Gather items for your anxiety first-aid kit this week. Having it ready brings peace of mind.</a:t>
            </a:r>
            <a:endParaRPr lang="en-US" sz="1000" dirty="0"/>
          </a:p>
        </p:txBody>
      </p:sp>
      <p:sp>
        <p:nvSpPr>
          <p:cNvPr id="19" name="Shape 14"/>
          <p:cNvSpPr/>
          <p:nvPr/>
        </p:nvSpPr>
        <p:spPr>
          <a:xfrm>
            <a:off x="7379613" y="3127772"/>
            <a:ext cx="6456998" cy="1274326"/>
          </a:xfrm>
          <a:prstGeom prst="roundRect">
            <a:avLst>
              <a:gd name="adj" fmla="val 4252"/>
            </a:avLst>
          </a:prstGeom>
          <a:solidFill>
            <a:srgbClr val="CCFFF5"/>
          </a:solidFill>
          <a:ln w="7620">
            <a:solidFill>
              <a:srgbClr val="00A687"/>
            </a:solidFill>
            <a:prstDash val="solid"/>
          </a:ln>
        </p:spPr>
      </p:sp>
      <p:sp>
        <p:nvSpPr>
          <p:cNvPr id="20" name="Shape 15"/>
          <p:cNvSpPr/>
          <p:nvPr/>
        </p:nvSpPr>
        <p:spPr>
          <a:xfrm>
            <a:off x="7516177" y="3264337"/>
            <a:ext cx="386953" cy="386953"/>
          </a:xfrm>
          <a:prstGeom prst="roundRect">
            <a:avLst>
              <a:gd name="adj" fmla="val 23628414"/>
            </a:avLst>
          </a:prstGeom>
          <a:solidFill>
            <a:srgbClr val="00A687"/>
          </a:solidFill>
          <a:ln/>
        </p:spPr>
      </p:sp>
      <p:pic>
        <p:nvPicPr>
          <p:cNvPr id="21" name="Image 3" descr="preencoded.png">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22619" y="3370778"/>
            <a:ext cx="174069" cy="174069"/>
          </a:xfrm>
          <a:prstGeom prst="rect">
            <a:avLst/>
          </a:prstGeom>
        </p:spPr>
      </p:pic>
      <p:sp>
        <p:nvSpPr>
          <p:cNvPr id="22" name="Text 16"/>
          <p:cNvSpPr/>
          <p:nvPr/>
        </p:nvSpPr>
        <p:spPr>
          <a:xfrm>
            <a:off x="7516177" y="3780234"/>
            <a:ext cx="1612583" cy="201454"/>
          </a:xfrm>
          <a:prstGeom prst="rect">
            <a:avLst/>
          </a:prstGeom>
          <a:noFill/>
          <a:ln/>
        </p:spPr>
        <p:txBody>
          <a:bodyPr wrap="none" lIns="0" tIns="0" rIns="0" bIns="0" rtlCol="0" anchor="t"/>
          <a:lstStyle/>
          <a:p>
            <a:pPr algn="l" indent="0" marL="0">
              <a:lnSpc>
                <a:spcPts val="1550"/>
              </a:lnSpc>
              <a:buNone/>
            </a:pPr>
            <a:r>
              <a:rPr lang="en-US" sz="1250" b="1" dirty="0">
                <a:solidFill>
                  <a:srgbClr val="000000"/>
                </a:solidFill>
                <a:latin typeface="Josefin Sans Bold" pitchFamily="34" charset="0"/>
                <a:ea typeface="Josefin Sans Bold" pitchFamily="34" charset="-122"/>
                <a:cs typeface="Josefin Sans Bold" pitchFamily="34" charset="-120"/>
              </a:rPr>
              <a:t>Share &amp; Connect</a:t>
            </a:r>
            <a:endParaRPr lang="en-US" sz="1250" dirty="0"/>
          </a:p>
        </p:txBody>
      </p:sp>
      <p:sp>
        <p:nvSpPr>
          <p:cNvPr id="23" name="Text 17"/>
          <p:cNvSpPr/>
          <p:nvPr/>
        </p:nvSpPr>
        <p:spPr>
          <a:xfrm>
            <a:off x="7516177" y="4059079"/>
            <a:ext cx="6183868" cy="206454"/>
          </a:xfrm>
          <a:prstGeom prst="rect">
            <a:avLst/>
          </a:prstGeom>
          <a:noFill/>
          <a:ln/>
        </p:spPr>
        <p:txBody>
          <a:bodyPr wrap="none" lIns="0" tIns="0" rIns="0" bIns="0" rtlCol="0" anchor="t"/>
          <a:lstStyle/>
          <a:p>
            <a:pPr algn="l" indent="0" marL="0">
              <a:lnSpc>
                <a:spcPts val="1600"/>
              </a:lnSpc>
              <a:buNone/>
            </a:pPr>
            <a:r>
              <a:rPr lang="en-US" sz="1000" dirty="0">
                <a:solidFill>
                  <a:srgbClr val="000000"/>
                </a:solidFill>
                <a:latin typeface="Inter" pitchFamily="34" charset="0"/>
                <a:ea typeface="Inter" pitchFamily="34" charset="-122"/>
                <a:cs typeface="Inter" pitchFamily="34" charset="-120"/>
              </a:rPr>
              <a:t>Share this with someone you trust so they know how to support you when anxiety strikes.</a:t>
            </a:r>
            <a:endParaRPr lang="en-US" sz="1000" dirty="0"/>
          </a:p>
        </p:txBody>
      </p:sp>
      <p:sp>
        <p:nvSpPr>
          <p:cNvPr id="24" name="Shape 18"/>
          <p:cNvSpPr/>
          <p:nvPr/>
        </p:nvSpPr>
        <p:spPr>
          <a:xfrm>
            <a:off x="793790" y="4611515"/>
            <a:ext cx="13042821" cy="23693"/>
          </a:xfrm>
          <a:prstGeom prst="rect">
            <a:avLst/>
          </a:prstGeom>
          <a:solidFill>
            <a:srgbClr val="000000">
              <a:alpha val="50000"/>
            </a:srgbClr>
          </a:solidFill>
          <a:ln/>
        </p:spPr>
      </p:sp>
      <p:sp>
        <p:nvSpPr>
          <p:cNvPr id="25" name="Text 19"/>
          <p:cNvSpPr/>
          <p:nvPr/>
        </p:nvSpPr>
        <p:spPr>
          <a:xfrm>
            <a:off x="793790" y="4828580"/>
            <a:ext cx="2910245" cy="241816"/>
          </a:xfrm>
          <a:prstGeom prst="rect">
            <a:avLst/>
          </a:prstGeom>
          <a:noFill/>
          <a:ln/>
        </p:spPr>
        <p:txBody>
          <a:bodyPr wrap="none" lIns="0" tIns="0" rIns="0" bIns="0" rtlCol="0" anchor="t"/>
          <a:lstStyle/>
          <a:p>
            <a:pPr algn="l" indent="0" marL="0">
              <a:lnSpc>
                <a:spcPts val="1900"/>
              </a:lnSpc>
              <a:buNone/>
            </a:pPr>
            <a:r>
              <a:rPr lang="en-US" sz="1500" b="1" dirty="0">
                <a:solidFill>
                  <a:srgbClr val="000000"/>
                </a:solidFill>
                <a:latin typeface="Josefin Sans Bold" pitchFamily="34" charset="0"/>
                <a:ea typeface="Josefin Sans Bold" pitchFamily="34" charset="-122"/>
                <a:cs typeface="Josefin Sans Bold" pitchFamily="34" charset="-120"/>
              </a:rPr>
              <a:t>Remember: Healing Isn't Linear</a:t>
            </a:r>
            <a:endParaRPr lang="en-US" sz="1500" dirty="0"/>
          </a:p>
        </p:txBody>
      </p:sp>
      <p:sp>
        <p:nvSpPr>
          <p:cNvPr id="26" name="Text 20"/>
          <p:cNvSpPr/>
          <p:nvPr/>
        </p:nvSpPr>
        <p:spPr>
          <a:xfrm>
            <a:off x="793790" y="5263872"/>
            <a:ext cx="13042821" cy="206454"/>
          </a:xfrm>
          <a:prstGeom prst="rect">
            <a:avLst/>
          </a:prstGeom>
          <a:noFill/>
          <a:ln/>
        </p:spPr>
        <p:txBody>
          <a:bodyPr wrap="none" lIns="0" tIns="0" rIns="0" bIns="0" rtlCol="0" anchor="t"/>
          <a:lstStyle/>
          <a:p>
            <a:pPr algn="l" indent="0" marL="0">
              <a:lnSpc>
                <a:spcPts val="1600"/>
              </a:lnSpc>
              <a:buNone/>
            </a:pPr>
            <a:r>
              <a:rPr lang="en-US" sz="1000" dirty="0">
                <a:solidFill>
                  <a:srgbClr val="000000"/>
                </a:solidFill>
                <a:latin typeface="Inter" pitchFamily="34" charset="0"/>
                <a:ea typeface="Inter" pitchFamily="34" charset="-122"/>
                <a:cs typeface="Inter" pitchFamily="34" charset="-120"/>
              </a:rPr>
              <a:t>Some days will be easier than others. Some techniques will work better than others. That's all part of the process. Be patient with yourself—you're rewiring decades of nervous system patterns, and that takes time.</a:t>
            </a:r>
            <a:endParaRPr lang="en-US" sz="1000" dirty="0"/>
          </a:p>
        </p:txBody>
      </p:sp>
      <p:sp>
        <p:nvSpPr>
          <p:cNvPr id="27" name="Text 21"/>
          <p:cNvSpPr/>
          <p:nvPr/>
        </p:nvSpPr>
        <p:spPr>
          <a:xfrm>
            <a:off x="987266" y="5760363"/>
            <a:ext cx="12849344" cy="206454"/>
          </a:xfrm>
          <a:prstGeom prst="rect">
            <a:avLst/>
          </a:prstGeom>
          <a:noFill/>
          <a:ln/>
        </p:spPr>
        <p:txBody>
          <a:bodyPr wrap="none" lIns="0" tIns="0" rIns="0" bIns="0" rtlCol="0" anchor="t"/>
          <a:lstStyle/>
          <a:p>
            <a:pPr algn="l" indent="0" marL="0">
              <a:lnSpc>
                <a:spcPts val="1600"/>
              </a:lnSpc>
              <a:buNone/>
            </a:pPr>
            <a:r>
              <a:rPr lang="en-US" sz="1000" b="1" dirty="0">
                <a:solidFill>
                  <a:srgbClr val="000000"/>
                </a:solidFill>
                <a:latin typeface="Inter" pitchFamily="34" charset="0"/>
                <a:ea typeface="Inter" pitchFamily="34" charset="-122"/>
                <a:cs typeface="Inter" pitchFamily="34" charset="-120"/>
              </a:rPr>
              <a:t>We're here if you need us.</a:t>
            </a:r>
            <a:pPr algn="l" indent="0" marL="0">
              <a:lnSpc>
                <a:spcPts val="1600"/>
              </a:lnSpc>
              <a:buNone/>
            </a:pPr>
            <a:r>
              <a:rPr lang="en-US" sz="1000" dirty="0">
                <a:solidFill>
                  <a:srgbClr val="000000"/>
                </a:solidFill>
                <a:latin typeface="Inter" pitchFamily="34" charset="0"/>
                <a:ea typeface="Inter" pitchFamily="34" charset="-122"/>
                <a:cs typeface="Inter" pitchFamily="34" charset="-120"/>
              </a:rPr>
              <a:t> If you want gentle, personalized guidance working through anxiety—or if you just need someone to talk to who understands—we're here.</a:t>
            </a:r>
            <a:endParaRPr lang="en-US" sz="1000" dirty="0"/>
          </a:p>
        </p:txBody>
      </p:sp>
      <p:sp>
        <p:nvSpPr>
          <p:cNvPr id="28" name="Text 22"/>
          <p:cNvSpPr/>
          <p:nvPr/>
        </p:nvSpPr>
        <p:spPr>
          <a:xfrm>
            <a:off x="987266" y="6111835"/>
            <a:ext cx="12849344" cy="206454"/>
          </a:xfrm>
          <a:prstGeom prst="rect">
            <a:avLst/>
          </a:prstGeom>
          <a:noFill/>
          <a:ln/>
        </p:spPr>
        <p:txBody>
          <a:bodyPr wrap="none" lIns="0" tIns="0" rIns="0" bIns="0" rtlCol="0" anchor="t"/>
          <a:lstStyle/>
          <a:p>
            <a:pPr algn="l" indent="0" marL="0">
              <a:lnSpc>
                <a:spcPts val="1600"/>
              </a:lnSpc>
              <a:buNone/>
            </a:pPr>
            <a:r>
              <a:rPr lang="en-US" sz="1000" b="1" dirty="0">
                <a:solidFill>
                  <a:srgbClr val="000000"/>
                </a:solidFill>
                <a:latin typeface="Inter" pitchFamily="34" charset="0"/>
                <a:ea typeface="Inter" pitchFamily="34" charset="-122"/>
                <a:cs typeface="Inter" pitchFamily="34" charset="-120"/>
              </a:rPr>
              <a:t>WhatsApp:</a:t>
            </a:r>
            <a:pPr algn="l" indent="0" marL="0">
              <a:lnSpc>
                <a:spcPts val="1600"/>
              </a:lnSpc>
              <a:buNone/>
            </a:pPr>
            <a:r>
              <a:rPr lang="en-US" sz="1000" dirty="0">
                <a:solidFill>
                  <a:srgbClr val="000000"/>
                </a:solidFill>
                <a:latin typeface="Inter" pitchFamily="34" charset="0"/>
                <a:ea typeface="Inter" pitchFamily="34" charset="-122"/>
                <a:cs typeface="Inter" pitchFamily="34" charset="-120"/>
              </a:rPr>
              <a:t> </a:t>
            </a:r>
            <a:pPr algn="l" indent="0" marL="0">
              <a:lnSpc>
                <a:spcPts val="1600"/>
              </a:lnSpc>
              <a:buNone/>
            </a:pPr>
            <a:r>
              <a:rPr lang="en-US" sz="1000" u="sng" dirty="0">
                <a:solidFill>
                  <a:srgbClr val="00A687"/>
                </a:solidFill>
                <a:latin typeface="Inter" pitchFamily="34" charset="0"/>
                <a:ea typeface="Inter" pitchFamily="34" charset="-122"/>
                <a:cs typeface="Inter" pitchFamily="34" charset="-120"/>
                <a:hlinkClick r:id="rId9" invalidUrl="" action="" tgtFrame="" tooltip="" history="1" highlightClick="0" endSnd="0">
                  <a:extLst>
                    <a:ext uri="{A12FA001-AC4F-418D-AE19-62706E023703}">
                      <ahyp:hlinkClr xmlns:ahyp="http://schemas.microsoft.com/office/drawing/2018/hyperlinkcolor" val="tx"/>
                    </a:ext>
                  </a:extLst>
                </a:hlinkClick>
              </a:rPr>
              <a:t>+254 720 202 299</a:t>
            </a:r>
            <a:endParaRPr lang="en-US" sz="1000" dirty="0"/>
          </a:p>
        </p:txBody>
      </p:sp>
      <p:sp>
        <p:nvSpPr>
          <p:cNvPr id="29" name="Text 23"/>
          <p:cNvSpPr/>
          <p:nvPr/>
        </p:nvSpPr>
        <p:spPr>
          <a:xfrm>
            <a:off x="987266" y="6463308"/>
            <a:ext cx="12849344" cy="206454"/>
          </a:xfrm>
          <a:prstGeom prst="rect">
            <a:avLst/>
          </a:prstGeom>
          <a:noFill/>
          <a:ln/>
        </p:spPr>
        <p:txBody>
          <a:bodyPr wrap="none" lIns="0" tIns="0" rIns="0" bIns="0" rtlCol="0" anchor="t"/>
          <a:lstStyle/>
          <a:p>
            <a:pPr algn="l" indent="0" marL="0">
              <a:lnSpc>
                <a:spcPts val="1600"/>
              </a:lnSpc>
              <a:buNone/>
            </a:pPr>
            <a:r>
              <a:rPr lang="en-US" sz="1000" b="1" dirty="0">
                <a:solidFill>
                  <a:srgbClr val="000000"/>
                </a:solidFill>
                <a:latin typeface="Inter" pitchFamily="34" charset="0"/>
                <a:ea typeface="Inter" pitchFamily="34" charset="-122"/>
                <a:cs typeface="Inter" pitchFamily="34" charset="-120"/>
              </a:rPr>
              <a:t>Email:</a:t>
            </a:r>
            <a:pPr algn="l" indent="0" marL="0">
              <a:lnSpc>
                <a:spcPts val="1600"/>
              </a:lnSpc>
              <a:buNone/>
            </a:pPr>
            <a:r>
              <a:rPr lang="en-US" sz="1000" dirty="0">
                <a:solidFill>
                  <a:srgbClr val="000000"/>
                </a:solidFill>
                <a:latin typeface="Inter" pitchFamily="34" charset="0"/>
                <a:ea typeface="Inter" pitchFamily="34" charset="-122"/>
                <a:cs typeface="Inter" pitchFamily="34" charset="-120"/>
              </a:rPr>
              <a:t> </a:t>
            </a:r>
            <a:pPr algn="l" indent="0" marL="0">
              <a:lnSpc>
                <a:spcPts val="1600"/>
              </a:lnSpc>
              <a:buNone/>
            </a:pPr>
            <a:r>
              <a:rPr lang="en-US" sz="1000" u="sng" dirty="0">
                <a:solidFill>
                  <a:srgbClr val="00A687"/>
                </a:solidFill>
                <a:latin typeface="Inter" pitchFamily="34" charset="0"/>
                <a:ea typeface="Inter" pitchFamily="34" charset="-122"/>
                <a:cs typeface="Inter" pitchFamily="34" charset="-120"/>
                <a:hlinkClick r:id="rId10" invalidUrl="" action="" tgtFrame="" tooltip="" history="1" highlightClick="0" endSnd="0">
                  <a:extLst>
                    <a:ext uri="{A12FA001-AC4F-418D-AE19-62706E023703}">
                      <ahyp:hlinkClr xmlns:ahyp="http://schemas.microsoft.com/office/drawing/2018/hyperlinkcolor" val="tx"/>
                    </a:ext>
                  </a:extLst>
                </a:hlinkClick>
              </a:rPr>
              <a:t>hello@arcaneguides.com</a:t>
            </a:r>
            <a:endParaRPr lang="en-US" sz="1000" dirty="0"/>
          </a:p>
        </p:txBody>
      </p:sp>
      <p:sp>
        <p:nvSpPr>
          <p:cNvPr id="30" name="Text 24"/>
          <p:cNvSpPr/>
          <p:nvPr/>
        </p:nvSpPr>
        <p:spPr>
          <a:xfrm>
            <a:off x="987266" y="6814780"/>
            <a:ext cx="12849344" cy="206454"/>
          </a:xfrm>
          <a:prstGeom prst="rect">
            <a:avLst/>
          </a:prstGeom>
          <a:noFill/>
          <a:ln/>
        </p:spPr>
        <p:txBody>
          <a:bodyPr wrap="none" lIns="0" tIns="0" rIns="0" bIns="0" rtlCol="0" anchor="t"/>
          <a:lstStyle/>
          <a:p>
            <a:pPr algn="l" indent="0" marL="0">
              <a:lnSpc>
                <a:spcPts val="1600"/>
              </a:lnSpc>
              <a:buNone/>
            </a:pPr>
            <a:r>
              <a:rPr lang="en-US" sz="1000" dirty="0">
                <a:solidFill>
                  <a:srgbClr val="000000"/>
                </a:solidFill>
                <a:latin typeface="Inter" pitchFamily="34" charset="0"/>
                <a:ea typeface="Inter" pitchFamily="34" charset="-122"/>
                <a:cs typeface="Inter" pitchFamily="34" charset="-120"/>
              </a:rPr>
              <a:t>No pressure. No judgment. Just support whenever you need it.</a:t>
            </a:r>
            <a:endParaRPr lang="en-US" sz="1000" dirty="0"/>
          </a:p>
        </p:txBody>
      </p:sp>
      <p:sp>
        <p:nvSpPr>
          <p:cNvPr id="31" name="Shape 25"/>
          <p:cNvSpPr/>
          <p:nvPr/>
        </p:nvSpPr>
        <p:spPr>
          <a:xfrm>
            <a:off x="793790" y="5615345"/>
            <a:ext cx="15240" cy="1550908"/>
          </a:xfrm>
          <a:prstGeom prst="rect">
            <a:avLst/>
          </a:prstGeom>
          <a:solidFill>
            <a:srgbClr val="00A687"/>
          </a:solidFill>
          <a:ln/>
        </p:spPr>
      </p:sp>
      <p:sp>
        <p:nvSpPr>
          <p:cNvPr id="32" name="Text 26"/>
          <p:cNvSpPr/>
          <p:nvPr/>
        </p:nvSpPr>
        <p:spPr>
          <a:xfrm>
            <a:off x="793790" y="7311271"/>
            <a:ext cx="13042821" cy="206454"/>
          </a:xfrm>
          <a:prstGeom prst="rect">
            <a:avLst/>
          </a:prstGeom>
          <a:noFill/>
          <a:ln/>
        </p:spPr>
        <p:txBody>
          <a:bodyPr wrap="none" lIns="0" tIns="0" rIns="0" bIns="0" rtlCol="0" anchor="t"/>
          <a:lstStyle/>
          <a:p>
            <a:pPr algn="l" indent="0" marL="0">
              <a:lnSpc>
                <a:spcPts val="1600"/>
              </a:lnSpc>
              <a:buNone/>
            </a:pPr>
            <a:r>
              <a:rPr lang="en-US" sz="1000" dirty="0">
                <a:solidFill>
                  <a:srgbClr val="000000"/>
                </a:solidFill>
                <a:latin typeface="Inter" pitchFamily="34" charset="0"/>
                <a:ea typeface="Inter" pitchFamily="34" charset="-122"/>
                <a:cs typeface="Inter" pitchFamily="34" charset="-120"/>
              </a:rPr>
              <a:t>You're doing beautifully. Keep going.</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135261"/>
            <a:ext cx="6790134" cy="620078"/>
          </a:xfrm>
          <a:prstGeom prst="rect">
            <a:avLst/>
          </a:prstGeom>
          <a:noFill/>
          <a:ln/>
        </p:spPr>
        <p:txBody>
          <a:bodyPr wrap="none" lIns="0" tIns="0" rIns="0" bIns="0" rtlCol="0" anchor="t"/>
          <a:lstStyle/>
          <a:p>
            <a:pPr algn="l" indent="0" marL="0">
              <a:lnSpc>
                <a:spcPts val="4850"/>
              </a:lnSpc>
              <a:buNone/>
            </a:pPr>
            <a:r>
              <a:rPr lang="en-US" sz="3900" b="1" dirty="0">
                <a:solidFill>
                  <a:srgbClr val="000000"/>
                </a:solidFill>
                <a:latin typeface="Josefin Sans Bold" pitchFamily="34" charset="0"/>
                <a:ea typeface="Josefin Sans Bold" pitchFamily="34" charset="-122"/>
                <a:cs typeface="Josefin Sans Bold" pitchFamily="34" charset="-120"/>
              </a:rPr>
              <a:t>Welcome to Your Safe Space</a:t>
            </a:r>
            <a:endParaRPr lang="en-US" sz="3900" dirty="0"/>
          </a:p>
        </p:txBody>
      </p:sp>
      <p:sp>
        <p:nvSpPr>
          <p:cNvPr id="3" name="Text 1"/>
          <p:cNvSpPr/>
          <p:nvPr/>
        </p:nvSpPr>
        <p:spPr>
          <a:xfrm>
            <a:off x="793790" y="2152174"/>
            <a:ext cx="13042821" cy="635079"/>
          </a:xfrm>
          <a:prstGeom prst="rect">
            <a:avLst/>
          </a:prstGeom>
          <a:noFill/>
          <a:ln/>
        </p:spPr>
        <p:txBody>
          <a:bodyPr wrap="square" lIns="0" tIns="0" rIns="0" bIns="0" rtlCol="0" anchor="t"/>
          <a:lstStyle/>
          <a:p>
            <a:pPr algn="l" indent="0" marL="0">
              <a:lnSpc>
                <a:spcPts val="2500"/>
              </a:lnSpc>
              <a:buNone/>
            </a:pPr>
            <a:r>
              <a:rPr lang="en-US" sz="1550" dirty="0">
                <a:solidFill>
                  <a:srgbClr val="000000"/>
                </a:solidFill>
                <a:latin typeface="Inter" pitchFamily="34" charset="0"/>
                <a:ea typeface="Inter" pitchFamily="34" charset="-122"/>
                <a:cs typeface="Inter" pitchFamily="34" charset="-120"/>
              </a:rPr>
              <a:t>You downloaded this kit because your heart has been racing, your chest has been tight, and you're ready to find your way back to calm. I'm so glad you're here.</a:t>
            </a:r>
            <a:endParaRPr lang="en-US" sz="1550" dirty="0"/>
          </a:p>
        </p:txBody>
      </p:sp>
      <p:sp>
        <p:nvSpPr>
          <p:cNvPr id="4" name="Text 2"/>
          <p:cNvSpPr/>
          <p:nvPr/>
        </p:nvSpPr>
        <p:spPr>
          <a:xfrm>
            <a:off x="793790" y="3010495"/>
            <a:ext cx="13042821" cy="635079"/>
          </a:xfrm>
          <a:prstGeom prst="rect">
            <a:avLst/>
          </a:prstGeom>
          <a:noFill/>
          <a:ln/>
        </p:spPr>
        <p:txBody>
          <a:bodyPr wrap="square" lIns="0" tIns="0" rIns="0" bIns="0" rtlCol="0" anchor="t"/>
          <a:lstStyle/>
          <a:p>
            <a:pPr algn="l" indent="0" marL="0">
              <a:lnSpc>
                <a:spcPts val="2500"/>
              </a:lnSpc>
              <a:buNone/>
            </a:pPr>
            <a:r>
              <a:rPr lang="en-US" sz="1550" dirty="0">
                <a:solidFill>
                  <a:srgbClr val="000000"/>
                </a:solidFill>
                <a:latin typeface="Inter" pitchFamily="34" charset="0"/>
                <a:ea typeface="Inter" pitchFamily="34" charset="-122"/>
                <a:cs typeface="Inter" pitchFamily="34" charset="-120"/>
              </a:rPr>
              <a:t>This isn't just another generic anxiety worksheet. This is your personal toolkit—designed to help you in the moment when panic hits, and to build resilience over the next seven days so those moments happen less often and feel less overwhelming.</a:t>
            </a:r>
            <a:endParaRPr lang="en-US" sz="1550" dirty="0"/>
          </a:p>
        </p:txBody>
      </p:sp>
      <p:sp>
        <p:nvSpPr>
          <p:cNvPr id="5" name="Text 3"/>
          <p:cNvSpPr/>
          <p:nvPr/>
        </p:nvSpPr>
        <p:spPr>
          <a:xfrm>
            <a:off x="793790" y="3868817"/>
            <a:ext cx="198358" cy="248007"/>
          </a:xfrm>
          <a:prstGeom prst="rect">
            <a:avLst/>
          </a:prstGeom>
          <a:noFill/>
          <a:ln/>
        </p:spPr>
        <p:txBody>
          <a:bodyPr wrap="none" lIns="0" tIns="0" rIns="0" bIns="0" rtlCol="0" anchor="t"/>
          <a:lstStyle/>
          <a:p>
            <a:pPr algn="l" indent="0" marL="0">
              <a:lnSpc>
                <a:spcPts val="2500"/>
              </a:lnSpc>
              <a:buNone/>
            </a:pPr>
            <a:r>
              <a:rPr lang="en-US" sz="1550" dirty="0">
                <a:solidFill>
                  <a:srgbClr val="000000"/>
                </a:solidFill>
                <a:latin typeface="Josefin Sans Light" pitchFamily="34" charset="0"/>
                <a:ea typeface="Josefin Sans Light" pitchFamily="34" charset="-122"/>
                <a:cs typeface="Josefin Sans Light" pitchFamily="34" charset="-120"/>
              </a:rPr>
              <a:t>01</a:t>
            </a:r>
            <a:endParaRPr lang="en-US" sz="1550" dirty="0"/>
          </a:p>
        </p:txBody>
      </p:sp>
      <p:sp>
        <p:nvSpPr>
          <p:cNvPr id="6" name="Shape 4"/>
          <p:cNvSpPr/>
          <p:nvPr/>
        </p:nvSpPr>
        <p:spPr>
          <a:xfrm>
            <a:off x="793790" y="4183142"/>
            <a:ext cx="4215289" cy="22860"/>
          </a:xfrm>
          <a:prstGeom prst="rect">
            <a:avLst/>
          </a:prstGeom>
          <a:solidFill>
            <a:srgbClr val="00A687"/>
          </a:solidFill>
          <a:ln/>
        </p:spPr>
      </p:sp>
      <p:sp>
        <p:nvSpPr>
          <p:cNvPr id="7" name="Text 5"/>
          <p:cNvSpPr/>
          <p:nvPr/>
        </p:nvSpPr>
        <p:spPr>
          <a:xfrm>
            <a:off x="793790" y="4328041"/>
            <a:ext cx="3403402" cy="310158"/>
          </a:xfrm>
          <a:prstGeom prst="rect">
            <a:avLst/>
          </a:prstGeom>
          <a:noFill/>
          <a:ln/>
        </p:spPr>
        <p:txBody>
          <a:bodyPr wrap="none" lIns="0" tIns="0" rIns="0" bIns="0" rtlCol="0" anchor="t"/>
          <a:lstStyle/>
          <a:p>
            <a:pPr algn="l" indent="0" marL="0">
              <a:lnSpc>
                <a:spcPts val="2400"/>
              </a:lnSpc>
              <a:buNone/>
            </a:pPr>
            <a:r>
              <a:rPr lang="en-US" sz="1950" b="1" dirty="0">
                <a:solidFill>
                  <a:srgbClr val="000000"/>
                </a:solidFill>
                <a:latin typeface="Josefin Sans Bold" pitchFamily="34" charset="0"/>
                <a:ea typeface="Josefin Sans Bold" pitchFamily="34" charset="-122"/>
                <a:cs typeface="Josefin Sans Bold" pitchFamily="34" charset="-120"/>
              </a:rPr>
              <a:t>Emergency Grounding Cards</a:t>
            </a:r>
            <a:endParaRPr lang="en-US" sz="1950" dirty="0"/>
          </a:p>
        </p:txBody>
      </p:sp>
      <p:sp>
        <p:nvSpPr>
          <p:cNvPr id="8" name="Text 6"/>
          <p:cNvSpPr/>
          <p:nvPr/>
        </p:nvSpPr>
        <p:spPr>
          <a:xfrm>
            <a:off x="793790" y="4757261"/>
            <a:ext cx="4215289" cy="635079"/>
          </a:xfrm>
          <a:prstGeom prst="rect">
            <a:avLst/>
          </a:prstGeom>
          <a:noFill/>
          <a:ln/>
        </p:spPr>
        <p:txBody>
          <a:bodyPr wrap="square" lIns="0" tIns="0" rIns="0" bIns="0" rtlCol="0" anchor="t"/>
          <a:lstStyle/>
          <a:p>
            <a:pPr algn="l" indent="0" marL="0">
              <a:lnSpc>
                <a:spcPts val="2500"/>
              </a:lnSpc>
              <a:buNone/>
            </a:pPr>
            <a:r>
              <a:rPr lang="en-US" sz="1550" dirty="0">
                <a:solidFill>
                  <a:srgbClr val="000000"/>
                </a:solidFill>
                <a:latin typeface="Inter" pitchFamily="34" charset="0"/>
                <a:ea typeface="Inter" pitchFamily="34" charset="-122"/>
                <a:cs typeface="Inter" pitchFamily="34" charset="-120"/>
              </a:rPr>
              <a:t>Print and keep in your wallet for instant access</a:t>
            </a:r>
            <a:endParaRPr lang="en-US" sz="1550" dirty="0"/>
          </a:p>
        </p:txBody>
      </p:sp>
      <p:sp>
        <p:nvSpPr>
          <p:cNvPr id="9" name="Text 7"/>
          <p:cNvSpPr/>
          <p:nvPr/>
        </p:nvSpPr>
        <p:spPr>
          <a:xfrm>
            <a:off x="5207437" y="3868817"/>
            <a:ext cx="198358" cy="248007"/>
          </a:xfrm>
          <a:prstGeom prst="rect">
            <a:avLst/>
          </a:prstGeom>
          <a:noFill/>
          <a:ln/>
        </p:spPr>
        <p:txBody>
          <a:bodyPr wrap="none" lIns="0" tIns="0" rIns="0" bIns="0" rtlCol="0" anchor="t"/>
          <a:lstStyle/>
          <a:p>
            <a:pPr algn="l" indent="0" marL="0">
              <a:lnSpc>
                <a:spcPts val="2500"/>
              </a:lnSpc>
              <a:buNone/>
            </a:pPr>
            <a:r>
              <a:rPr lang="en-US" sz="1550" dirty="0">
                <a:solidFill>
                  <a:srgbClr val="000000"/>
                </a:solidFill>
                <a:latin typeface="Josefin Sans Light" pitchFamily="34" charset="0"/>
                <a:ea typeface="Josefin Sans Light" pitchFamily="34" charset="-122"/>
                <a:cs typeface="Josefin Sans Light" pitchFamily="34" charset="-120"/>
              </a:rPr>
              <a:t>02</a:t>
            </a:r>
            <a:endParaRPr lang="en-US" sz="1550" dirty="0"/>
          </a:p>
        </p:txBody>
      </p:sp>
      <p:sp>
        <p:nvSpPr>
          <p:cNvPr id="10" name="Shape 8"/>
          <p:cNvSpPr/>
          <p:nvPr/>
        </p:nvSpPr>
        <p:spPr>
          <a:xfrm>
            <a:off x="5207437" y="4183142"/>
            <a:ext cx="4215408" cy="22860"/>
          </a:xfrm>
          <a:prstGeom prst="rect">
            <a:avLst/>
          </a:prstGeom>
          <a:solidFill>
            <a:srgbClr val="00A687"/>
          </a:solidFill>
          <a:ln/>
        </p:spPr>
      </p:sp>
      <p:sp>
        <p:nvSpPr>
          <p:cNvPr id="11" name="Text 9"/>
          <p:cNvSpPr/>
          <p:nvPr/>
        </p:nvSpPr>
        <p:spPr>
          <a:xfrm>
            <a:off x="5207437" y="4328041"/>
            <a:ext cx="2810947" cy="310158"/>
          </a:xfrm>
          <a:prstGeom prst="rect">
            <a:avLst/>
          </a:prstGeom>
          <a:noFill/>
          <a:ln/>
        </p:spPr>
        <p:txBody>
          <a:bodyPr wrap="none" lIns="0" tIns="0" rIns="0" bIns="0" rtlCol="0" anchor="t"/>
          <a:lstStyle/>
          <a:p>
            <a:pPr algn="l" indent="0" marL="0">
              <a:lnSpc>
                <a:spcPts val="2400"/>
              </a:lnSpc>
              <a:buNone/>
            </a:pPr>
            <a:r>
              <a:rPr lang="en-US" sz="1950" b="1" dirty="0">
                <a:solidFill>
                  <a:srgbClr val="000000"/>
                </a:solidFill>
                <a:latin typeface="Josefin Sans Bold" pitchFamily="34" charset="0"/>
                <a:ea typeface="Josefin Sans Bold" pitchFamily="34" charset="-122"/>
                <a:cs typeface="Josefin Sans Bold" pitchFamily="34" charset="-120"/>
              </a:rPr>
              <a:t>5-Minute Panic Protocol</a:t>
            </a:r>
            <a:endParaRPr lang="en-US" sz="1950" dirty="0"/>
          </a:p>
        </p:txBody>
      </p:sp>
      <p:sp>
        <p:nvSpPr>
          <p:cNvPr id="12" name="Text 10"/>
          <p:cNvSpPr/>
          <p:nvPr/>
        </p:nvSpPr>
        <p:spPr>
          <a:xfrm>
            <a:off x="5207437" y="4757261"/>
            <a:ext cx="4215408" cy="317540"/>
          </a:xfrm>
          <a:prstGeom prst="rect">
            <a:avLst/>
          </a:prstGeom>
          <a:noFill/>
          <a:ln/>
        </p:spPr>
        <p:txBody>
          <a:bodyPr wrap="none" lIns="0" tIns="0" rIns="0" bIns="0" rtlCol="0" anchor="t"/>
          <a:lstStyle/>
          <a:p>
            <a:pPr algn="l" indent="0" marL="0">
              <a:lnSpc>
                <a:spcPts val="2500"/>
              </a:lnSpc>
              <a:buNone/>
            </a:pPr>
            <a:r>
              <a:rPr lang="en-US" sz="1550" dirty="0">
                <a:solidFill>
                  <a:srgbClr val="000000"/>
                </a:solidFill>
                <a:latin typeface="Inter" pitchFamily="34" charset="0"/>
                <a:ea typeface="Inter" pitchFamily="34" charset="-122"/>
                <a:cs typeface="Inter" pitchFamily="34" charset="-120"/>
              </a:rPr>
              <a:t>Step-by-step guidance when anxiety strikes</a:t>
            </a:r>
            <a:endParaRPr lang="en-US" sz="1550" dirty="0"/>
          </a:p>
        </p:txBody>
      </p:sp>
      <p:sp>
        <p:nvSpPr>
          <p:cNvPr id="13" name="Text 11"/>
          <p:cNvSpPr/>
          <p:nvPr/>
        </p:nvSpPr>
        <p:spPr>
          <a:xfrm>
            <a:off x="9621203" y="3868817"/>
            <a:ext cx="198358" cy="248007"/>
          </a:xfrm>
          <a:prstGeom prst="rect">
            <a:avLst/>
          </a:prstGeom>
          <a:noFill/>
          <a:ln/>
        </p:spPr>
        <p:txBody>
          <a:bodyPr wrap="none" lIns="0" tIns="0" rIns="0" bIns="0" rtlCol="0" anchor="t"/>
          <a:lstStyle/>
          <a:p>
            <a:pPr algn="l" indent="0" marL="0">
              <a:lnSpc>
                <a:spcPts val="2500"/>
              </a:lnSpc>
              <a:buNone/>
            </a:pPr>
            <a:r>
              <a:rPr lang="en-US" sz="1550" dirty="0">
                <a:solidFill>
                  <a:srgbClr val="000000"/>
                </a:solidFill>
                <a:latin typeface="Josefin Sans Light" pitchFamily="34" charset="0"/>
                <a:ea typeface="Josefin Sans Light" pitchFamily="34" charset="-122"/>
                <a:cs typeface="Josefin Sans Light" pitchFamily="34" charset="-120"/>
              </a:rPr>
              <a:t>03</a:t>
            </a:r>
            <a:endParaRPr lang="en-US" sz="1550" dirty="0"/>
          </a:p>
        </p:txBody>
      </p:sp>
      <p:sp>
        <p:nvSpPr>
          <p:cNvPr id="14" name="Shape 12"/>
          <p:cNvSpPr/>
          <p:nvPr/>
        </p:nvSpPr>
        <p:spPr>
          <a:xfrm>
            <a:off x="9621203" y="4183142"/>
            <a:ext cx="4215289" cy="22860"/>
          </a:xfrm>
          <a:prstGeom prst="rect">
            <a:avLst/>
          </a:prstGeom>
          <a:solidFill>
            <a:srgbClr val="00A687"/>
          </a:solidFill>
          <a:ln/>
        </p:spPr>
      </p:sp>
      <p:sp>
        <p:nvSpPr>
          <p:cNvPr id="15" name="Text 13"/>
          <p:cNvSpPr/>
          <p:nvPr/>
        </p:nvSpPr>
        <p:spPr>
          <a:xfrm>
            <a:off x="9621203" y="4328041"/>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000000"/>
                </a:solidFill>
                <a:latin typeface="Josefin Sans Bold" pitchFamily="34" charset="0"/>
                <a:ea typeface="Josefin Sans Bold" pitchFamily="34" charset="-122"/>
                <a:cs typeface="Josefin Sans Bold" pitchFamily="34" charset="-120"/>
              </a:rPr>
              <a:t>Breath-Work Guide</a:t>
            </a:r>
            <a:endParaRPr lang="en-US" sz="1950" dirty="0"/>
          </a:p>
        </p:txBody>
      </p:sp>
      <p:sp>
        <p:nvSpPr>
          <p:cNvPr id="16" name="Text 14"/>
          <p:cNvSpPr/>
          <p:nvPr/>
        </p:nvSpPr>
        <p:spPr>
          <a:xfrm>
            <a:off x="9621203" y="4757261"/>
            <a:ext cx="4215289" cy="635079"/>
          </a:xfrm>
          <a:prstGeom prst="rect">
            <a:avLst/>
          </a:prstGeom>
          <a:noFill/>
          <a:ln/>
        </p:spPr>
        <p:txBody>
          <a:bodyPr wrap="square" lIns="0" tIns="0" rIns="0" bIns="0" rtlCol="0" anchor="t"/>
          <a:lstStyle/>
          <a:p>
            <a:pPr algn="l" indent="0" marL="0">
              <a:lnSpc>
                <a:spcPts val="2500"/>
              </a:lnSpc>
              <a:buNone/>
            </a:pPr>
            <a:r>
              <a:rPr lang="en-US" sz="1550" dirty="0">
                <a:solidFill>
                  <a:srgbClr val="000000"/>
                </a:solidFill>
                <a:latin typeface="Inter" pitchFamily="34" charset="0"/>
                <a:ea typeface="Inter" pitchFamily="34" charset="-122"/>
                <a:cs typeface="Inter" pitchFamily="34" charset="-120"/>
              </a:rPr>
              <a:t>Visual techniques to regulate your nervous system</a:t>
            </a:r>
            <a:endParaRPr lang="en-US" sz="1550" dirty="0"/>
          </a:p>
        </p:txBody>
      </p:sp>
      <p:sp>
        <p:nvSpPr>
          <p:cNvPr id="17" name="Text 15"/>
          <p:cNvSpPr/>
          <p:nvPr/>
        </p:nvSpPr>
        <p:spPr>
          <a:xfrm>
            <a:off x="793790" y="5739527"/>
            <a:ext cx="198358" cy="248007"/>
          </a:xfrm>
          <a:prstGeom prst="rect">
            <a:avLst/>
          </a:prstGeom>
          <a:noFill/>
          <a:ln/>
        </p:spPr>
        <p:txBody>
          <a:bodyPr wrap="none" lIns="0" tIns="0" rIns="0" bIns="0" rtlCol="0" anchor="t"/>
          <a:lstStyle/>
          <a:p>
            <a:pPr algn="l" indent="0" marL="0">
              <a:lnSpc>
                <a:spcPts val="2500"/>
              </a:lnSpc>
              <a:buNone/>
            </a:pPr>
            <a:r>
              <a:rPr lang="en-US" sz="1550" dirty="0">
                <a:solidFill>
                  <a:srgbClr val="000000"/>
                </a:solidFill>
                <a:latin typeface="Josefin Sans Light" pitchFamily="34" charset="0"/>
                <a:ea typeface="Josefin Sans Light" pitchFamily="34" charset="-122"/>
                <a:cs typeface="Josefin Sans Light" pitchFamily="34" charset="-120"/>
              </a:rPr>
              <a:t>04</a:t>
            </a:r>
            <a:endParaRPr lang="en-US" sz="1550" dirty="0"/>
          </a:p>
        </p:txBody>
      </p:sp>
      <p:sp>
        <p:nvSpPr>
          <p:cNvPr id="18" name="Shape 16"/>
          <p:cNvSpPr/>
          <p:nvPr/>
        </p:nvSpPr>
        <p:spPr>
          <a:xfrm>
            <a:off x="793790" y="6053852"/>
            <a:ext cx="6422112" cy="22860"/>
          </a:xfrm>
          <a:prstGeom prst="rect">
            <a:avLst/>
          </a:prstGeom>
          <a:solidFill>
            <a:srgbClr val="00A687"/>
          </a:solidFill>
          <a:ln/>
        </p:spPr>
      </p:sp>
      <p:sp>
        <p:nvSpPr>
          <p:cNvPr id="19" name="Text 17"/>
          <p:cNvSpPr/>
          <p:nvPr/>
        </p:nvSpPr>
        <p:spPr>
          <a:xfrm>
            <a:off x="793790" y="6198751"/>
            <a:ext cx="2769275" cy="310158"/>
          </a:xfrm>
          <a:prstGeom prst="rect">
            <a:avLst/>
          </a:prstGeom>
          <a:noFill/>
          <a:ln/>
        </p:spPr>
        <p:txBody>
          <a:bodyPr wrap="none" lIns="0" tIns="0" rIns="0" bIns="0" rtlCol="0" anchor="t"/>
          <a:lstStyle/>
          <a:p>
            <a:pPr algn="l" indent="0" marL="0">
              <a:lnSpc>
                <a:spcPts val="2400"/>
              </a:lnSpc>
              <a:buNone/>
            </a:pPr>
            <a:r>
              <a:rPr lang="en-US" sz="1950" b="1" dirty="0">
                <a:solidFill>
                  <a:srgbClr val="000000"/>
                </a:solidFill>
                <a:latin typeface="Josefin Sans Bold" pitchFamily="34" charset="0"/>
                <a:ea typeface="Josefin Sans Bold" pitchFamily="34" charset="-122"/>
                <a:cs typeface="Josefin Sans Bold" pitchFamily="34" charset="-120"/>
              </a:rPr>
              <a:t>Daily Check-In Prompts</a:t>
            </a:r>
            <a:endParaRPr lang="en-US" sz="1950" dirty="0"/>
          </a:p>
        </p:txBody>
      </p:sp>
      <p:sp>
        <p:nvSpPr>
          <p:cNvPr id="20" name="Text 18"/>
          <p:cNvSpPr/>
          <p:nvPr/>
        </p:nvSpPr>
        <p:spPr>
          <a:xfrm>
            <a:off x="793790" y="6627971"/>
            <a:ext cx="6422112" cy="317540"/>
          </a:xfrm>
          <a:prstGeom prst="rect">
            <a:avLst/>
          </a:prstGeom>
          <a:noFill/>
          <a:ln/>
        </p:spPr>
        <p:txBody>
          <a:bodyPr wrap="none" lIns="0" tIns="0" rIns="0" bIns="0" rtlCol="0" anchor="t"/>
          <a:lstStyle/>
          <a:p>
            <a:pPr algn="l" indent="0" marL="0">
              <a:lnSpc>
                <a:spcPts val="2500"/>
              </a:lnSpc>
              <a:buNone/>
            </a:pPr>
            <a:r>
              <a:rPr lang="en-US" sz="1550" dirty="0">
                <a:solidFill>
                  <a:srgbClr val="000000"/>
                </a:solidFill>
                <a:latin typeface="Inter" pitchFamily="34" charset="0"/>
                <a:ea typeface="Inter" pitchFamily="34" charset="-122"/>
                <a:cs typeface="Inter" pitchFamily="34" charset="-120"/>
              </a:rPr>
              <a:t>7 days of journal exercises for building resilience</a:t>
            </a:r>
            <a:endParaRPr lang="en-US" sz="1550" dirty="0"/>
          </a:p>
        </p:txBody>
      </p:sp>
      <p:sp>
        <p:nvSpPr>
          <p:cNvPr id="21" name="Text 19"/>
          <p:cNvSpPr/>
          <p:nvPr/>
        </p:nvSpPr>
        <p:spPr>
          <a:xfrm>
            <a:off x="7414260" y="5739527"/>
            <a:ext cx="198358" cy="248007"/>
          </a:xfrm>
          <a:prstGeom prst="rect">
            <a:avLst/>
          </a:prstGeom>
          <a:noFill/>
          <a:ln/>
        </p:spPr>
        <p:txBody>
          <a:bodyPr wrap="none" lIns="0" tIns="0" rIns="0" bIns="0" rtlCol="0" anchor="t"/>
          <a:lstStyle/>
          <a:p>
            <a:pPr algn="l" indent="0" marL="0">
              <a:lnSpc>
                <a:spcPts val="2500"/>
              </a:lnSpc>
              <a:buNone/>
            </a:pPr>
            <a:r>
              <a:rPr lang="en-US" sz="1550" dirty="0">
                <a:solidFill>
                  <a:srgbClr val="000000"/>
                </a:solidFill>
                <a:latin typeface="Josefin Sans Light" pitchFamily="34" charset="0"/>
                <a:ea typeface="Josefin Sans Light" pitchFamily="34" charset="-122"/>
                <a:cs typeface="Josefin Sans Light" pitchFamily="34" charset="-120"/>
              </a:rPr>
              <a:t>05</a:t>
            </a:r>
            <a:endParaRPr lang="en-US" sz="1550" dirty="0"/>
          </a:p>
        </p:txBody>
      </p:sp>
      <p:sp>
        <p:nvSpPr>
          <p:cNvPr id="22" name="Shape 20"/>
          <p:cNvSpPr/>
          <p:nvPr/>
        </p:nvSpPr>
        <p:spPr>
          <a:xfrm>
            <a:off x="7414260" y="6053852"/>
            <a:ext cx="6422231" cy="22860"/>
          </a:xfrm>
          <a:prstGeom prst="rect">
            <a:avLst/>
          </a:prstGeom>
          <a:solidFill>
            <a:srgbClr val="00A687"/>
          </a:solidFill>
          <a:ln/>
        </p:spPr>
      </p:sp>
      <p:sp>
        <p:nvSpPr>
          <p:cNvPr id="23" name="Text 21"/>
          <p:cNvSpPr/>
          <p:nvPr/>
        </p:nvSpPr>
        <p:spPr>
          <a:xfrm>
            <a:off x="7414260" y="6198751"/>
            <a:ext cx="3574613" cy="310158"/>
          </a:xfrm>
          <a:prstGeom prst="rect">
            <a:avLst/>
          </a:prstGeom>
          <a:noFill/>
          <a:ln/>
        </p:spPr>
        <p:txBody>
          <a:bodyPr wrap="none" lIns="0" tIns="0" rIns="0" bIns="0" rtlCol="0" anchor="t"/>
          <a:lstStyle/>
          <a:p>
            <a:pPr algn="l" indent="0" marL="0">
              <a:lnSpc>
                <a:spcPts val="2400"/>
              </a:lnSpc>
              <a:buNone/>
            </a:pPr>
            <a:r>
              <a:rPr lang="en-US" sz="1950" b="1" dirty="0">
                <a:solidFill>
                  <a:srgbClr val="000000"/>
                </a:solidFill>
                <a:latin typeface="Josefin Sans Bold" pitchFamily="34" charset="0"/>
                <a:ea typeface="Josefin Sans Bold" pitchFamily="34" charset="-122"/>
                <a:cs typeface="Josefin Sans Bold" pitchFamily="34" charset="-120"/>
              </a:rPr>
              <a:t>Symptom Chart &amp; Calm Script</a:t>
            </a:r>
            <a:endParaRPr lang="en-US" sz="1950" dirty="0"/>
          </a:p>
        </p:txBody>
      </p:sp>
      <p:sp>
        <p:nvSpPr>
          <p:cNvPr id="24" name="Text 22"/>
          <p:cNvSpPr/>
          <p:nvPr/>
        </p:nvSpPr>
        <p:spPr>
          <a:xfrm>
            <a:off x="7414260" y="6627971"/>
            <a:ext cx="6422231" cy="317540"/>
          </a:xfrm>
          <a:prstGeom prst="rect">
            <a:avLst/>
          </a:prstGeom>
          <a:noFill/>
          <a:ln/>
        </p:spPr>
        <p:txBody>
          <a:bodyPr wrap="none" lIns="0" tIns="0" rIns="0" bIns="0" rtlCol="0" anchor="t"/>
          <a:lstStyle/>
          <a:p>
            <a:pPr algn="l" indent="0" marL="0">
              <a:lnSpc>
                <a:spcPts val="2500"/>
              </a:lnSpc>
              <a:buNone/>
            </a:pPr>
            <a:r>
              <a:rPr lang="en-US" sz="1550" dirty="0">
                <a:solidFill>
                  <a:srgbClr val="000000"/>
                </a:solidFill>
                <a:latin typeface="Inter" pitchFamily="34" charset="0"/>
                <a:ea typeface="Inter" pitchFamily="34" charset="-122"/>
                <a:cs typeface="Inter" pitchFamily="34" charset="-120"/>
              </a:rPr>
              <a:t>Know what you're experiencing and how to respond</a:t>
            </a:r>
            <a:endParaRPr lang="en-US" sz="15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362075"/>
            <a:ext cx="8012073" cy="620078"/>
          </a:xfrm>
          <a:prstGeom prst="rect">
            <a:avLst/>
          </a:prstGeom>
          <a:noFill/>
          <a:ln/>
        </p:spPr>
        <p:txBody>
          <a:bodyPr wrap="none" lIns="0" tIns="0" rIns="0" bIns="0" rtlCol="0" anchor="t"/>
          <a:lstStyle/>
          <a:p>
            <a:pPr algn="l" indent="0" marL="0">
              <a:lnSpc>
                <a:spcPts val="4850"/>
              </a:lnSpc>
              <a:buNone/>
            </a:pPr>
            <a:r>
              <a:rPr lang="en-US" sz="3900" b="1" dirty="0">
                <a:solidFill>
                  <a:srgbClr val="000000"/>
                </a:solidFill>
                <a:latin typeface="Josefin Sans Bold" pitchFamily="34" charset="0"/>
                <a:ea typeface="Josefin Sans Bold" pitchFamily="34" charset="-122"/>
                <a:cs typeface="Josefin Sans Bold" pitchFamily="34" charset="-120"/>
              </a:rPr>
              <a:t>Emergency Grounding Techniques</a:t>
            </a:r>
            <a:endParaRPr lang="en-US" sz="3900" dirty="0"/>
          </a:p>
        </p:txBody>
      </p:sp>
      <p:sp>
        <p:nvSpPr>
          <p:cNvPr id="3" name="Text 1"/>
          <p:cNvSpPr/>
          <p:nvPr/>
        </p:nvSpPr>
        <p:spPr>
          <a:xfrm>
            <a:off x="793790" y="2061448"/>
            <a:ext cx="9444395" cy="310158"/>
          </a:xfrm>
          <a:prstGeom prst="rect">
            <a:avLst/>
          </a:prstGeom>
          <a:noFill/>
          <a:ln/>
        </p:spPr>
        <p:txBody>
          <a:bodyPr wrap="none" lIns="0" tIns="0" rIns="0" bIns="0" rtlCol="0" anchor="t"/>
          <a:lstStyle/>
          <a:p>
            <a:pPr algn="l" indent="0" marL="0">
              <a:lnSpc>
                <a:spcPts val="2400"/>
              </a:lnSpc>
              <a:buNone/>
            </a:pPr>
            <a:r>
              <a:rPr lang="en-US" sz="1950" b="1" dirty="0">
                <a:solidFill>
                  <a:srgbClr val="000000"/>
                </a:solidFill>
                <a:latin typeface="Josefin Sans Bold" pitchFamily="34" charset="0"/>
                <a:ea typeface="Josefin Sans Bold" pitchFamily="34" charset="-122"/>
                <a:cs typeface="Josefin Sans Bold" pitchFamily="34" charset="-120"/>
              </a:rPr>
              <a:t>Print these cards and keep them accessible—in your wallet, phone case, or purse</a:t>
            </a:r>
            <a:endParaRPr lang="en-US" sz="1950" dirty="0"/>
          </a:p>
        </p:txBody>
      </p:sp>
      <p:sp>
        <p:nvSpPr>
          <p:cNvPr id="4" name="Shape 2"/>
          <p:cNvSpPr/>
          <p:nvPr/>
        </p:nvSpPr>
        <p:spPr>
          <a:xfrm>
            <a:off x="793790" y="2669262"/>
            <a:ext cx="4215289" cy="4198144"/>
          </a:xfrm>
          <a:prstGeom prst="roundRect">
            <a:avLst>
              <a:gd name="adj" fmla="val 1986"/>
            </a:avLst>
          </a:prstGeom>
          <a:solidFill>
            <a:srgbClr val="00A687"/>
          </a:solidFill>
          <a:ln w="7620">
            <a:solidFill>
              <a:srgbClr val="19BFA0"/>
            </a:solidFill>
            <a:prstDash val="solid"/>
          </a:ln>
        </p:spPr>
      </p:sp>
      <p:sp>
        <p:nvSpPr>
          <p:cNvPr id="5" name="Text 3"/>
          <p:cNvSpPr/>
          <p:nvPr/>
        </p:nvSpPr>
        <p:spPr>
          <a:xfrm>
            <a:off x="999768" y="2875240"/>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FFFFFF"/>
                </a:solidFill>
                <a:latin typeface="Josefin Sans Bold" pitchFamily="34" charset="0"/>
                <a:ea typeface="Josefin Sans Bold" pitchFamily="34" charset="-122"/>
                <a:cs typeface="Josefin Sans Bold" pitchFamily="34" charset="-120"/>
              </a:rPr>
              <a:t>5-4-3-2-1 Grounding</a:t>
            </a:r>
            <a:endParaRPr lang="en-US" sz="1950" dirty="0"/>
          </a:p>
        </p:txBody>
      </p:sp>
      <p:sp>
        <p:nvSpPr>
          <p:cNvPr id="6" name="Text 4"/>
          <p:cNvSpPr/>
          <p:nvPr/>
        </p:nvSpPr>
        <p:spPr>
          <a:xfrm>
            <a:off x="999768" y="3304461"/>
            <a:ext cx="3803333" cy="635079"/>
          </a:xfrm>
          <a:prstGeom prst="rect">
            <a:avLst/>
          </a:prstGeom>
          <a:noFill/>
          <a:ln/>
        </p:spPr>
        <p:txBody>
          <a:bodyPr wrap="square" lIns="0" tIns="0" rIns="0" bIns="0" rtlCol="0" anchor="t"/>
          <a:lstStyle/>
          <a:p>
            <a:pPr algn="l" indent="0" marL="0">
              <a:lnSpc>
                <a:spcPts val="2500"/>
              </a:lnSpc>
              <a:buNone/>
            </a:pPr>
            <a:r>
              <a:rPr lang="en-US" sz="1550" b="1" dirty="0">
                <a:solidFill>
                  <a:srgbClr val="FFFFFF"/>
                </a:solidFill>
                <a:latin typeface="Inter" pitchFamily="34" charset="0"/>
                <a:ea typeface="Inter" pitchFamily="34" charset="-122"/>
                <a:cs typeface="Inter" pitchFamily="34" charset="-120"/>
              </a:rPr>
              <a:t>When anxiety spirals, use your senses to anchor back to now.</a:t>
            </a:r>
            <a:endParaRPr lang="en-US" sz="1550" dirty="0"/>
          </a:p>
        </p:txBody>
      </p:sp>
      <p:sp>
        <p:nvSpPr>
          <p:cNvPr id="7" name="Text 5"/>
          <p:cNvSpPr/>
          <p:nvPr/>
        </p:nvSpPr>
        <p:spPr>
          <a:xfrm>
            <a:off x="999768" y="4058602"/>
            <a:ext cx="3803333" cy="317540"/>
          </a:xfrm>
          <a:prstGeom prst="rect">
            <a:avLst/>
          </a:prstGeom>
          <a:noFill/>
          <a:ln/>
        </p:spPr>
        <p:txBody>
          <a:bodyPr wrap="none" lIns="0" tIns="0" rIns="0" bIns="0" rtlCol="0" anchor="t"/>
          <a:lstStyle/>
          <a:p>
            <a:pPr algn="l" marL="342900" indent="-342900">
              <a:lnSpc>
                <a:spcPts val="2500"/>
              </a:lnSpc>
              <a:buSzPct val="100000"/>
              <a:buChar char="•"/>
            </a:pPr>
            <a:r>
              <a:rPr lang="en-US" sz="1550" b="1" dirty="0">
                <a:solidFill>
                  <a:srgbClr val="FFFFFF"/>
                </a:solidFill>
                <a:latin typeface="Inter" pitchFamily="34" charset="0"/>
                <a:ea typeface="Inter" pitchFamily="34" charset="-122"/>
                <a:cs typeface="Inter" pitchFamily="34" charset="-120"/>
              </a:rPr>
              <a:t>5 things</a:t>
            </a:r>
            <a:pPr algn="l" indent="0" marL="0">
              <a:lnSpc>
                <a:spcPts val="2500"/>
              </a:lnSpc>
              <a:buNone/>
            </a:pPr>
            <a:r>
              <a:rPr lang="en-US" sz="1550" dirty="0">
                <a:solidFill>
                  <a:srgbClr val="FFFFFF"/>
                </a:solidFill>
                <a:latin typeface="Inter" pitchFamily="34" charset="0"/>
                <a:ea typeface="Inter" pitchFamily="34" charset="-122"/>
                <a:cs typeface="Inter" pitchFamily="34" charset="-120"/>
              </a:rPr>
              <a:t> I can see</a:t>
            </a:r>
            <a:endParaRPr lang="en-US" sz="1550" dirty="0"/>
          </a:p>
        </p:txBody>
      </p:sp>
      <p:sp>
        <p:nvSpPr>
          <p:cNvPr id="8" name="Text 6"/>
          <p:cNvSpPr/>
          <p:nvPr/>
        </p:nvSpPr>
        <p:spPr>
          <a:xfrm>
            <a:off x="999768" y="4445556"/>
            <a:ext cx="3803333" cy="317540"/>
          </a:xfrm>
          <a:prstGeom prst="rect">
            <a:avLst/>
          </a:prstGeom>
          <a:noFill/>
          <a:ln/>
        </p:spPr>
        <p:txBody>
          <a:bodyPr wrap="none" lIns="0" tIns="0" rIns="0" bIns="0" rtlCol="0" anchor="t"/>
          <a:lstStyle/>
          <a:p>
            <a:pPr algn="l" marL="342900" indent="-342900">
              <a:lnSpc>
                <a:spcPts val="2500"/>
              </a:lnSpc>
              <a:buSzPct val="100000"/>
              <a:buChar char="•"/>
            </a:pPr>
            <a:r>
              <a:rPr lang="en-US" sz="1550" b="1" dirty="0">
                <a:solidFill>
                  <a:srgbClr val="FFFFFF"/>
                </a:solidFill>
                <a:latin typeface="Inter" pitchFamily="34" charset="0"/>
                <a:ea typeface="Inter" pitchFamily="34" charset="-122"/>
                <a:cs typeface="Inter" pitchFamily="34" charset="-120"/>
              </a:rPr>
              <a:t>4 things</a:t>
            </a:r>
            <a:pPr algn="l" indent="0" marL="0">
              <a:lnSpc>
                <a:spcPts val="2500"/>
              </a:lnSpc>
              <a:buNone/>
            </a:pPr>
            <a:r>
              <a:rPr lang="en-US" sz="1550" dirty="0">
                <a:solidFill>
                  <a:srgbClr val="FFFFFF"/>
                </a:solidFill>
                <a:latin typeface="Inter" pitchFamily="34" charset="0"/>
                <a:ea typeface="Inter" pitchFamily="34" charset="-122"/>
                <a:cs typeface="Inter" pitchFamily="34" charset="-120"/>
              </a:rPr>
              <a:t> I can feel</a:t>
            </a:r>
            <a:endParaRPr lang="en-US" sz="1550" dirty="0"/>
          </a:p>
        </p:txBody>
      </p:sp>
      <p:sp>
        <p:nvSpPr>
          <p:cNvPr id="9" name="Text 7"/>
          <p:cNvSpPr/>
          <p:nvPr/>
        </p:nvSpPr>
        <p:spPr>
          <a:xfrm>
            <a:off x="999768" y="4832509"/>
            <a:ext cx="3803333" cy="317540"/>
          </a:xfrm>
          <a:prstGeom prst="rect">
            <a:avLst/>
          </a:prstGeom>
          <a:noFill/>
          <a:ln/>
        </p:spPr>
        <p:txBody>
          <a:bodyPr wrap="none" lIns="0" tIns="0" rIns="0" bIns="0" rtlCol="0" anchor="t"/>
          <a:lstStyle/>
          <a:p>
            <a:pPr algn="l" marL="342900" indent="-342900">
              <a:lnSpc>
                <a:spcPts val="2500"/>
              </a:lnSpc>
              <a:buSzPct val="100000"/>
              <a:buChar char="•"/>
            </a:pPr>
            <a:r>
              <a:rPr lang="en-US" sz="1550" b="1" dirty="0">
                <a:solidFill>
                  <a:srgbClr val="FFFFFF"/>
                </a:solidFill>
                <a:latin typeface="Inter" pitchFamily="34" charset="0"/>
                <a:ea typeface="Inter" pitchFamily="34" charset="-122"/>
                <a:cs typeface="Inter" pitchFamily="34" charset="-120"/>
              </a:rPr>
              <a:t>3 things</a:t>
            </a:r>
            <a:pPr algn="l" indent="0" marL="0">
              <a:lnSpc>
                <a:spcPts val="2500"/>
              </a:lnSpc>
              <a:buNone/>
            </a:pPr>
            <a:r>
              <a:rPr lang="en-US" sz="1550" dirty="0">
                <a:solidFill>
                  <a:srgbClr val="FFFFFF"/>
                </a:solidFill>
                <a:latin typeface="Inter" pitchFamily="34" charset="0"/>
                <a:ea typeface="Inter" pitchFamily="34" charset="-122"/>
                <a:cs typeface="Inter" pitchFamily="34" charset="-120"/>
              </a:rPr>
              <a:t> I can hear</a:t>
            </a:r>
            <a:endParaRPr lang="en-US" sz="1550" dirty="0"/>
          </a:p>
        </p:txBody>
      </p:sp>
      <p:sp>
        <p:nvSpPr>
          <p:cNvPr id="10" name="Text 8"/>
          <p:cNvSpPr/>
          <p:nvPr/>
        </p:nvSpPr>
        <p:spPr>
          <a:xfrm>
            <a:off x="999768" y="5219462"/>
            <a:ext cx="3803333" cy="317540"/>
          </a:xfrm>
          <a:prstGeom prst="rect">
            <a:avLst/>
          </a:prstGeom>
          <a:noFill/>
          <a:ln/>
        </p:spPr>
        <p:txBody>
          <a:bodyPr wrap="none" lIns="0" tIns="0" rIns="0" bIns="0" rtlCol="0" anchor="t"/>
          <a:lstStyle/>
          <a:p>
            <a:pPr algn="l" marL="342900" indent="-342900">
              <a:lnSpc>
                <a:spcPts val="2500"/>
              </a:lnSpc>
              <a:buSzPct val="100000"/>
              <a:buChar char="•"/>
            </a:pPr>
            <a:r>
              <a:rPr lang="en-US" sz="1550" b="1" dirty="0">
                <a:solidFill>
                  <a:srgbClr val="FFFFFF"/>
                </a:solidFill>
                <a:latin typeface="Inter" pitchFamily="34" charset="0"/>
                <a:ea typeface="Inter" pitchFamily="34" charset="-122"/>
                <a:cs typeface="Inter" pitchFamily="34" charset="-120"/>
              </a:rPr>
              <a:t>2 things</a:t>
            </a:r>
            <a:pPr algn="l" indent="0" marL="0">
              <a:lnSpc>
                <a:spcPts val="2500"/>
              </a:lnSpc>
              <a:buNone/>
            </a:pPr>
            <a:r>
              <a:rPr lang="en-US" sz="1550" dirty="0">
                <a:solidFill>
                  <a:srgbClr val="FFFFFF"/>
                </a:solidFill>
                <a:latin typeface="Inter" pitchFamily="34" charset="0"/>
                <a:ea typeface="Inter" pitchFamily="34" charset="-122"/>
                <a:cs typeface="Inter" pitchFamily="34" charset="-120"/>
              </a:rPr>
              <a:t> I can smell</a:t>
            </a:r>
            <a:endParaRPr lang="en-US" sz="1550" dirty="0"/>
          </a:p>
        </p:txBody>
      </p:sp>
      <p:sp>
        <p:nvSpPr>
          <p:cNvPr id="11" name="Text 9"/>
          <p:cNvSpPr/>
          <p:nvPr/>
        </p:nvSpPr>
        <p:spPr>
          <a:xfrm>
            <a:off x="999768" y="5606415"/>
            <a:ext cx="3803333" cy="317540"/>
          </a:xfrm>
          <a:prstGeom prst="rect">
            <a:avLst/>
          </a:prstGeom>
          <a:noFill/>
          <a:ln/>
        </p:spPr>
        <p:txBody>
          <a:bodyPr wrap="none" lIns="0" tIns="0" rIns="0" bIns="0" rtlCol="0" anchor="t"/>
          <a:lstStyle/>
          <a:p>
            <a:pPr algn="l" marL="342900" indent="-342900">
              <a:lnSpc>
                <a:spcPts val="2500"/>
              </a:lnSpc>
              <a:buSzPct val="100000"/>
              <a:buChar char="•"/>
            </a:pPr>
            <a:r>
              <a:rPr lang="en-US" sz="1550" b="1" dirty="0">
                <a:solidFill>
                  <a:srgbClr val="FFFFFF"/>
                </a:solidFill>
                <a:latin typeface="Inter" pitchFamily="34" charset="0"/>
                <a:ea typeface="Inter" pitchFamily="34" charset="-122"/>
                <a:cs typeface="Inter" pitchFamily="34" charset="-120"/>
              </a:rPr>
              <a:t>1 thing</a:t>
            </a:r>
            <a:pPr algn="l" indent="0" marL="0">
              <a:lnSpc>
                <a:spcPts val="2500"/>
              </a:lnSpc>
              <a:buNone/>
            </a:pPr>
            <a:r>
              <a:rPr lang="en-US" sz="1550" dirty="0">
                <a:solidFill>
                  <a:srgbClr val="FFFFFF"/>
                </a:solidFill>
                <a:latin typeface="Inter" pitchFamily="34" charset="0"/>
                <a:ea typeface="Inter" pitchFamily="34" charset="-122"/>
                <a:cs typeface="Inter" pitchFamily="34" charset="-120"/>
              </a:rPr>
              <a:t> I appreciate about myself</a:t>
            </a:r>
            <a:endParaRPr lang="en-US" sz="1550" dirty="0"/>
          </a:p>
        </p:txBody>
      </p:sp>
      <p:sp>
        <p:nvSpPr>
          <p:cNvPr id="12" name="Shape 10"/>
          <p:cNvSpPr/>
          <p:nvPr/>
        </p:nvSpPr>
        <p:spPr>
          <a:xfrm>
            <a:off x="5207437" y="2669262"/>
            <a:ext cx="4215408" cy="4198144"/>
          </a:xfrm>
          <a:prstGeom prst="roundRect">
            <a:avLst>
              <a:gd name="adj" fmla="val 1986"/>
            </a:avLst>
          </a:prstGeom>
          <a:solidFill>
            <a:srgbClr val="00A687"/>
          </a:solidFill>
          <a:ln w="7620">
            <a:solidFill>
              <a:srgbClr val="19BFA0"/>
            </a:solidFill>
            <a:prstDash val="solid"/>
          </a:ln>
        </p:spPr>
      </p:sp>
      <p:sp>
        <p:nvSpPr>
          <p:cNvPr id="13" name="Text 11"/>
          <p:cNvSpPr/>
          <p:nvPr/>
        </p:nvSpPr>
        <p:spPr>
          <a:xfrm>
            <a:off x="5413415" y="2875240"/>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FFFFFF"/>
                </a:solidFill>
                <a:latin typeface="Josefin Sans Bold" pitchFamily="34" charset="0"/>
                <a:ea typeface="Josefin Sans Bold" pitchFamily="34" charset="-122"/>
                <a:cs typeface="Josefin Sans Bold" pitchFamily="34" charset="-120"/>
              </a:rPr>
              <a:t>The 5-Count Breath</a:t>
            </a:r>
            <a:endParaRPr lang="en-US" sz="1950" dirty="0"/>
          </a:p>
        </p:txBody>
      </p:sp>
      <p:sp>
        <p:nvSpPr>
          <p:cNvPr id="14" name="Text 12"/>
          <p:cNvSpPr/>
          <p:nvPr/>
        </p:nvSpPr>
        <p:spPr>
          <a:xfrm>
            <a:off x="5413415" y="3304461"/>
            <a:ext cx="3803452" cy="952619"/>
          </a:xfrm>
          <a:prstGeom prst="rect">
            <a:avLst/>
          </a:prstGeom>
          <a:noFill/>
          <a:ln/>
        </p:spPr>
        <p:txBody>
          <a:bodyPr wrap="square" lIns="0" tIns="0" rIns="0" bIns="0" rtlCol="0" anchor="t"/>
          <a:lstStyle/>
          <a:p>
            <a:pPr algn="l" indent="0" marL="0">
              <a:lnSpc>
                <a:spcPts val="2500"/>
              </a:lnSpc>
              <a:buNone/>
            </a:pPr>
            <a:r>
              <a:rPr lang="en-US" sz="1550" b="1" dirty="0">
                <a:solidFill>
                  <a:srgbClr val="FFFFFF"/>
                </a:solidFill>
                <a:latin typeface="Inter" pitchFamily="34" charset="0"/>
                <a:ea typeface="Inter" pitchFamily="34" charset="-122"/>
                <a:cs typeface="Inter" pitchFamily="34" charset="-120"/>
              </a:rPr>
              <a:t>This breath pattern activates your vagus nerve and tells your body you're safe.</a:t>
            </a:r>
            <a:endParaRPr lang="en-US" sz="1550" dirty="0"/>
          </a:p>
        </p:txBody>
      </p:sp>
      <p:sp>
        <p:nvSpPr>
          <p:cNvPr id="15" name="Text 13"/>
          <p:cNvSpPr/>
          <p:nvPr/>
        </p:nvSpPr>
        <p:spPr>
          <a:xfrm>
            <a:off x="5413415" y="4376142"/>
            <a:ext cx="3803452" cy="325160"/>
          </a:xfrm>
          <a:prstGeom prst="rect">
            <a:avLst/>
          </a:prstGeom>
          <a:noFill/>
          <a:ln/>
        </p:spPr>
        <p:txBody>
          <a:bodyPr wrap="none" lIns="0" tIns="0" rIns="0" bIns="0" rtlCol="0" anchor="t"/>
          <a:lstStyle/>
          <a:p>
            <a:pPr algn="l" indent="0" marL="0">
              <a:lnSpc>
                <a:spcPts val="2500"/>
              </a:lnSpc>
              <a:buNone/>
            </a:pPr>
            <a:r>
              <a:rPr lang="en-US" sz="1550" dirty="0">
                <a:solidFill>
                  <a:srgbClr val="000000"/>
                </a:solidFill>
                <a:latin typeface="Inter" pitchFamily="34" charset="0"/>
                <a:ea typeface="Inter" pitchFamily="34" charset="-122"/>
                <a:cs typeface="Inter" pitchFamily="34" charset="-120"/>
              </a:rPr>
              <a:t>🌬️</a:t>
            </a:r>
            <a:pPr algn="l" indent="0" marL="0">
              <a:lnSpc>
                <a:spcPts val="2500"/>
              </a:lnSpc>
              <a:buNone/>
            </a:pPr>
            <a:r>
              <a:rPr lang="en-US" sz="1550" dirty="0">
                <a:solidFill>
                  <a:srgbClr val="FFFFFF"/>
                </a:solidFill>
                <a:latin typeface="Inter" pitchFamily="34" charset="0"/>
                <a:ea typeface="Inter" pitchFamily="34" charset="-122"/>
                <a:cs typeface="Inter" pitchFamily="34" charset="-120"/>
              </a:rPr>
              <a:t> Breathe in through nose: 1-2-3-4-5</a:t>
            </a:r>
            <a:endParaRPr lang="en-US" sz="1550" dirty="0"/>
          </a:p>
        </p:txBody>
      </p:sp>
      <p:sp>
        <p:nvSpPr>
          <p:cNvPr id="16" name="Text 14"/>
          <p:cNvSpPr/>
          <p:nvPr/>
        </p:nvSpPr>
        <p:spPr>
          <a:xfrm>
            <a:off x="5413415" y="4820364"/>
            <a:ext cx="3803452" cy="325160"/>
          </a:xfrm>
          <a:prstGeom prst="rect">
            <a:avLst/>
          </a:prstGeom>
          <a:noFill/>
          <a:ln/>
        </p:spPr>
        <p:txBody>
          <a:bodyPr wrap="none" lIns="0" tIns="0" rIns="0" bIns="0" rtlCol="0" anchor="t"/>
          <a:lstStyle/>
          <a:p>
            <a:pPr algn="l" indent="0" marL="0">
              <a:lnSpc>
                <a:spcPts val="2500"/>
              </a:lnSpc>
              <a:buNone/>
            </a:pPr>
            <a:r>
              <a:rPr lang="en-US" sz="1550" dirty="0">
                <a:solidFill>
                  <a:srgbClr val="000000"/>
                </a:solidFill>
                <a:latin typeface="Inter" pitchFamily="34" charset="0"/>
                <a:ea typeface="Inter" pitchFamily="34" charset="-122"/>
                <a:cs typeface="Inter" pitchFamily="34" charset="-120"/>
              </a:rPr>
              <a:t>⏸️</a:t>
            </a:r>
            <a:pPr algn="l" indent="0" marL="0">
              <a:lnSpc>
                <a:spcPts val="2500"/>
              </a:lnSpc>
              <a:buNone/>
            </a:pPr>
            <a:r>
              <a:rPr lang="en-US" sz="1550" dirty="0">
                <a:solidFill>
                  <a:srgbClr val="FFFFFF"/>
                </a:solidFill>
                <a:latin typeface="Inter" pitchFamily="34" charset="0"/>
                <a:ea typeface="Inter" pitchFamily="34" charset="-122"/>
                <a:cs typeface="Inter" pitchFamily="34" charset="-120"/>
              </a:rPr>
              <a:t> Hold gently: 1-2</a:t>
            </a:r>
            <a:endParaRPr lang="en-US" sz="1550" dirty="0"/>
          </a:p>
        </p:txBody>
      </p:sp>
      <p:sp>
        <p:nvSpPr>
          <p:cNvPr id="17" name="Text 15"/>
          <p:cNvSpPr/>
          <p:nvPr/>
        </p:nvSpPr>
        <p:spPr>
          <a:xfrm>
            <a:off x="5413415" y="5264587"/>
            <a:ext cx="3803452" cy="642699"/>
          </a:xfrm>
          <a:prstGeom prst="rect">
            <a:avLst/>
          </a:prstGeom>
          <a:noFill/>
          <a:ln/>
        </p:spPr>
        <p:txBody>
          <a:bodyPr wrap="square" lIns="0" tIns="0" rIns="0" bIns="0" rtlCol="0" anchor="t"/>
          <a:lstStyle/>
          <a:p>
            <a:pPr algn="l" indent="0" marL="0">
              <a:lnSpc>
                <a:spcPts val="2500"/>
              </a:lnSpc>
              <a:buNone/>
            </a:pPr>
            <a:r>
              <a:rPr lang="en-US" sz="1550" dirty="0">
                <a:solidFill>
                  <a:srgbClr val="000000"/>
                </a:solidFill>
                <a:latin typeface="Inter" pitchFamily="34" charset="0"/>
                <a:ea typeface="Inter" pitchFamily="34" charset="-122"/>
                <a:cs typeface="Inter" pitchFamily="34" charset="-120"/>
              </a:rPr>
              <a:t>🌬️</a:t>
            </a:r>
            <a:pPr algn="l" indent="0" marL="0">
              <a:lnSpc>
                <a:spcPts val="2500"/>
              </a:lnSpc>
              <a:buNone/>
            </a:pPr>
            <a:r>
              <a:rPr lang="en-US" sz="1550" dirty="0">
                <a:solidFill>
                  <a:srgbClr val="FFFFFF"/>
                </a:solidFill>
                <a:latin typeface="Inter" pitchFamily="34" charset="0"/>
                <a:ea typeface="Inter" pitchFamily="34" charset="-122"/>
                <a:cs typeface="Inter" pitchFamily="34" charset="-120"/>
              </a:rPr>
              <a:t> Breathe out through mouth: 1-2-3-4-5</a:t>
            </a:r>
            <a:endParaRPr lang="en-US" sz="1550" dirty="0"/>
          </a:p>
        </p:txBody>
      </p:sp>
      <p:sp>
        <p:nvSpPr>
          <p:cNvPr id="18" name="Text 16"/>
          <p:cNvSpPr/>
          <p:nvPr/>
        </p:nvSpPr>
        <p:spPr>
          <a:xfrm>
            <a:off x="5413415" y="6026348"/>
            <a:ext cx="3803452" cy="635079"/>
          </a:xfrm>
          <a:prstGeom prst="rect">
            <a:avLst/>
          </a:prstGeom>
          <a:noFill/>
          <a:ln/>
        </p:spPr>
        <p:txBody>
          <a:bodyPr wrap="square" lIns="0" tIns="0" rIns="0" bIns="0" rtlCol="0" anchor="t"/>
          <a:lstStyle/>
          <a:p>
            <a:pPr algn="l" indent="0" marL="0">
              <a:lnSpc>
                <a:spcPts val="2500"/>
              </a:lnSpc>
              <a:buNone/>
            </a:pPr>
            <a:r>
              <a:rPr lang="en-US" sz="1550" i="1" dirty="0">
                <a:solidFill>
                  <a:srgbClr val="FFFFFF"/>
                </a:solidFill>
                <a:latin typeface="Inter" pitchFamily="34" charset="0"/>
                <a:ea typeface="Inter" pitchFamily="34" charset="-122"/>
                <a:cs typeface="Inter" pitchFamily="34" charset="-120"/>
              </a:rPr>
              <a:t>Repeat 6-8 times. Place one hand on chest, one on belly.</a:t>
            </a:r>
            <a:endParaRPr lang="en-US" sz="1550" dirty="0"/>
          </a:p>
        </p:txBody>
      </p:sp>
      <p:sp>
        <p:nvSpPr>
          <p:cNvPr id="19" name="Shape 17"/>
          <p:cNvSpPr/>
          <p:nvPr/>
        </p:nvSpPr>
        <p:spPr>
          <a:xfrm>
            <a:off x="9621203" y="2669262"/>
            <a:ext cx="4215289" cy="4198144"/>
          </a:xfrm>
          <a:prstGeom prst="roundRect">
            <a:avLst>
              <a:gd name="adj" fmla="val 1986"/>
            </a:avLst>
          </a:prstGeom>
          <a:solidFill>
            <a:srgbClr val="00A687"/>
          </a:solidFill>
          <a:ln w="7620">
            <a:solidFill>
              <a:srgbClr val="19BFA0"/>
            </a:solidFill>
            <a:prstDash val="solid"/>
          </a:ln>
        </p:spPr>
      </p:sp>
      <p:sp>
        <p:nvSpPr>
          <p:cNvPr id="20" name="Text 18"/>
          <p:cNvSpPr/>
          <p:nvPr/>
        </p:nvSpPr>
        <p:spPr>
          <a:xfrm>
            <a:off x="9827181" y="2875240"/>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FFFFFF"/>
                </a:solidFill>
                <a:latin typeface="Josefin Sans Bold" pitchFamily="34" charset="0"/>
                <a:ea typeface="Josefin Sans Bold" pitchFamily="34" charset="-122"/>
                <a:cs typeface="Josefin Sans Bold" pitchFamily="34" charset="-120"/>
              </a:rPr>
              <a:t>Your Calm Script</a:t>
            </a:r>
            <a:endParaRPr lang="en-US" sz="1950" dirty="0"/>
          </a:p>
        </p:txBody>
      </p:sp>
      <p:sp>
        <p:nvSpPr>
          <p:cNvPr id="21" name="Text 19"/>
          <p:cNvSpPr/>
          <p:nvPr/>
        </p:nvSpPr>
        <p:spPr>
          <a:xfrm>
            <a:off x="9827181" y="3304461"/>
            <a:ext cx="3803333" cy="317540"/>
          </a:xfrm>
          <a:prstGeom prst="rect">
            <a:avLst/>
          </a:prstGeom>
          <a:noFill/>
          <a:ln/>
        </p:spPr>
        <p:txBody>
          <a:bodyPr wrap="none" lIns="0" tIns="0" rIns="0" bIns="0" rtlCol="0" anchor="t"/>
          <a:lstStyle/>
          <a:p>
            <a:pPr algn="l" indent="0" marL="0">
              <a:lnSpc>
                <a:spcPts val="2500"/>
              </a:lnSpc>
              <a:buNone/>
            </a:pPr>
            <a:r>
              <a:rPr lang="en-US" sz="1550" b="1" dirty="0">
                <a:solidFill>
                  <a:srgbClr val="FFFFFF"/>
                </a:solidFill>
                <a:latin typeface="Inter" pitchFamily="34" charset="0"/>
                <a:ea typeface="Inter" pitchFamily="34" charset="-122"/>
                <a:cs typeface="Inter" pitchFamily="34" charset="-120"/>
              </a:rPr>
              <a:t>Read this out loud when anxiety hits:</a:t>
            </a:r>
            <a:endParaRPr lang="en-US" sz="1550" dirty="0"/>
          </a:p>
        </p:txBody>
      </p:sp>
      <p:sp>
        <p:nvSpPr>
          <p:cNvPr id="22" name="Text 20"/>
          <p:cNvSpPr/>
          <p:nvPr/>
        </p:nvSpPr>
        <p:spPr>
          <a:xfrm>
            <a:off x="10124837" y="3845243"/>
            <a:ext cx="3505676" cy="1905238"/>
          </a:xfrm>
          <a:prstGeom prst="rect">
            <a:avLst/>
          </a:prstGeom>
          <a:noFill/>
          <a:ln/>
        </p:spPr>
        <p:txBody>
          <a:bodyPr wrap="square" lIns="0" tIns="0" rIns="0" bIns="0" rtlCol="0" anchor="t"/>
          <a:lstStyle/>
          <a:p>
            <a:pPr algn="l" indent="0" marL="0">
              <a:lnSpc>
                <a:spcPts val="2500"/>
              </a:lnSpc>
              <a:buNone/>
            </a:pPr>
            <a:r>
              <a:rPr lang="en-US" sz="1550" dirty="0">
                <a:solidFill>
                  <a:srgbClr val="FFFFFF"/>
                </a:solidFill>
                <a:latin typeface="Inter" pitchFamily="34" charset="0"/>
                <a:ea typeface="Inter" pitchFamily="34" charset="-122"/>
                <a:cs typeface="Inter" pitchFamily="34" charset="-120"/>
              </a:rPr>
              <a:t>"I am safe right now. This is my body's alarm system, not a real emergency. This feeling is uncomfortable, but it cannot hurt me. This will pass. It always passes. I can handle this."</a:t>
            </a:r>
            <a:endParaRPr lang="en-US" sz="1550" dirty="0"/>
          </a:p>
        </p:txBody>
      </p:sp>
      <p:sp>
        <p:nvSpPr>
          <p:cNvPr id="23" name="Shape 21"/>
          <p:cNvSpPr/>
          <p:nvPr/>
        </p:nvSpPr>
        <p:spPr>
          <a:xfrm>
            <a:off x="9827181" y="3845243"/>
            <a:ext cx="22860" cy="1905238"/>
          </a:xfrm>
          <a:prstGeom prst="rect">
            <a:avLst/>
          </a:prstGeom>
          <a:solidFill>
            <a:srgbClr val="00A687"/>
          </a:solidFill>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918329"/>
            <a:ext cx="7133511" cy="620078"/>
          </a:xfrm>
          <a:prstGeom prst="rect">
            <a:avLst/>
          </a:prstGeom>
          <a:noFill/>
          <a:ln/>
        </p:spPr>
        <p:txBody>
          <a:bodyPr wrap="none" lIns="0" tIns="0" rIns="0" bIns="0" rtlCol="0" anchor="t"/>
          <a:lstStyle/>
          <a:p>
            <a:pPr algn="l" indent="0" marL="0">
              <a:lnSpc>
                <a:spcPts val="4850"/>
              </a:lnSpc>
              <a:buNone/>
            </a:pPr>
            <a:r>
              <a:rPr lang="en-US" sz="3900" b="1" dirty="0">
                <a:solidFill>
                  <a:srgbClr val="000000"/>
                </a:solidFill>
                <a:latin typeface="Josefin Sans Bold" pitchFamily="34" charset="0"/>
                <a:ea typeface="Josefin Sans Bold" pitchFamily="34" charset="-122"/>
                <a:cs typeface="Josefin Sans Bold" pitchFamily="34" charset="-120"/>
              </a:rPr>
              <a:t>Panic Attack or Heart Attack?</a:t>
            </a:r>
            <a:endParaRPr lang="en-US" sz="3900" dirty="0"/>
          </a:p>
        </p:txBody>
      </p:sp>
      <p:sp>
        <p:nvSpPr>
          <p:cNvPr id="3" name="Text 1"/>
          <p:cNvSpPr/>
          <p:nvPr/>
        </p:nvSpPr>
        <p:spPr>
          <a:xfrm>
            <a:off x="793790" y="1617702"/>
            <a:ext cx="7585829" cy="310158"/>
          </a:xfrm>
          <a:prstGeom prst="rect">
            <a:avLst/>
          </a:prstGeom>
          <a:noFill/>
          <a:ln/>
        </p:spPr>
        <p:txBody>
          <a:bodyPr wrap="none" lIns="0" tIns="0" rIns="0" bIns="0" rtlCol="0" anchor="t"/>
          <a:lstStyle/>
          <a:p>
            <a:pPr algn="l" indent="0" marL="0">
              <a:lnSpc>
                <a:spcPts val="2400"/>
              </a:lnSpc>
              <a:buNone/>
            </a:pPr>
            <a:r>
              <a:rPr lang="en-US" sz="1950" b="1" dirty="0">
                <a:solidFill>
                  <a:srgbClr val="000000"/>
                </a:solidFill>
                <a:latin typeface="Josefin Sans Bold" pitchFamily="34" charset="0"/>
                <a:ea typeface="Josefin Sans Bold" pitchFamily="34" charset="-122"/>
                <a:cs typeface="Josefin Sans Bold" pitchFamily="34" charset="-120"/>
              </a:rPr>
              <a:t>If you're worried, use this chart. When in doubt, get checked out.</a:t>
            </a:r>
            <a:endParaRPr lang="en-US" sz="1950" dirty="0"/>
          </a:p>
        </p:txBody>
      </p:sp>
      <p:sp>
        <p:nvSpPr>
          <p:cNvPr id="4" name="Shape 2"/>
          <p:cNvSpPr/>
          <p:nvPr/>
        </p:nvSpPr>
        <p:spPr>
          <a:xfrm>
            <a:off x="793790" y="2225516"/>
            <a:ext cx="13042821" cy="4011573"/>
          </a:xfrm>
          <a:prstGeom prst="roundRect">
            <a:avLst>
              <a:gd name="adj" fmla="val 2078"/>
            </a:avLst>
          </a:prstGeom>
          <a:noFill/>
          <a:ln w="7620">
            <a:solidFill>
              <a:srgbClr val="000000">
                <a:alpha val="8000"/>
              </a:srgbClr>
            </a:solidFill>
            <a:prstDash val="solid"/>
          </a:ln>
        </p:spPr>
      </p:sp>
      <p:sp>
        <p:nvSpPr>
          <p:cNvPr id="5" name="Shape 3"/>
          <p:cNvSpPr/>
          <p:nvPr/>
        </p:nvSpPr>
        <p:spPr>
          <a:xfrm>
            <a:off x="801410" y="2233136"/>
            <a:ext cx="13027581" cy="570905"/>
          </a:xfrm>
          <a:prstGeom prst="rect">
            <a:avLst/>
          </a:prstGeom>
          <a:solidFill>
            <a:srgbClr val="FFFFFF">
              <a:alpha val="4000"/>
            </a:srgbClr>
          </a:solidFill>
          <a:ln/>
        </p:spPr>
      </p:sp>
      <p:sp>
        <p:nvSpPr>
          <p:cNvPr id="6" name="Text 4"/>
          <p:cNvSpPr/>
          <p:nvPr/>
        </p:nvSpPr>
        <p:spPr>
          <a:xfrm>
            <a:off x="999768" y="2359819"/>
            <a:ext cx="6113264" cy="317540"/>
          </a:xfrm>
          <a:prstGeom prst="rect">
            <a:avLst/>
          </a:prstGeom>
          <a:noFill/>
          <a:ln/>
        </p:spPr>
        <p:txBody>
          <a:bodyPr wrap="none" lIns="0" tIns="0" rIns="0" bIns="0" rtlCol="0" anchor="t"/>
          <a:lstStyle/>
          <a:p>
            <a:pPr algn="l" indent="0" marL="0">
              <a:lnSpc>
                <a:spcPts val="2500"/>
              </a:lnSpc>
              <a:buNone/>
            </a:pPr>
            <a:r>
              <a:rPr lang="en-US" sz="1550" b="1" dirty="0">
                <a:solidFill>
                  <a:srgbClr val="000000"/>
                </a:solidFill>
                <a:latin typeface="Inter" pitchFamily="34" charset="0"/>
                <a:ea typeface="Inter" pitchFamily="34" charset="-122"/>
                <a:cs typeface="Inter" pitchFamily="34" charset="-120"/>
              </a:rPr>
              <a:t>Panic Attack</a:t>
            </a:r>
            <a:endParaRPr lang="en-US" sz="1550" dirty="0"/>
          </a:p>
        </p:txBody>
      </p:sp>
      <p:sp>
        <p:nvSpPr>
          <p:cNvPr id="7" name="Text 5"/>
          <p:cNvSpPr/>
          <p:nvPr/>
        </p:nvSpPr>
        <p:spPr>
          <a:xfrm>
            <a:off x="7517368" y="2359819"/>
            <a:ext cx="6113264" cy="317540"/>
          </a:xfrm>
          <a:prstGeom prst="rect">
            <a:avLst/>
          </a:prstGeom>
          <a:noFill/>
          <a:ln/>
        </p:spPr>
        <p:txBody>
          <a:bodyPr wrap="none" lIns="0" tIns="0" rIns="0" bIns="0" rtlCol="0" anchor="t"/>
          <a:lstStyle/>
          <a:p>
            <a:pPr algn="l" indent="0" marL="0">
              <a:lnSpc>
                <a:spcPts val="2500"/>
              </a:lnSpc>
              <a:buNone/>
            </a:pPr>
            <a:r>
              <a:rPr lang="en-US" sz="1550" b="1" dirty="0">
                <a:solidFill>
                  <a:srgbClr val="000000"/>
                </a:solidFill>
                <a:latin typeface="Inter" pitchFamily="34" charset="0"/>
                <a:ea typeface="Inter" pitchFamily="34" charset="-122"/>
                <a:cs typeface="Inter" pitchFamily="34" charset="-120"/>
              </a:rPr>
              <a:t>Heart Attack</a:t>
            </a:r>
            <a:endParaRPr lang="en-US" sz="1550" dirty="0"/>
          </a:p>
        </p:txBody>
      </p:sp>
      <p:sp>
        <p:nvSpPr>
          <p:cNvPr id="8" name="Shape 6"/>
          <p:cNvSpPr/>
          <p:nvPr/>
        </p:nvSpPr>
        <p:spPr>
          <a:xfrm>
            <a:off x="801410" y="2804041"/>
            <a:ext cx="13027581" cy="570905"/>
          </a:xfrm>
          <a:prstGeom prst="rect">
            <a:avLst/>
          </a:prstGeom>
          <a:solidFill>
            <a:srgbClr val="000000">
              <a:alpha val="4000"/>
            </a:srgbClr>
          </a:solidFill>
          <a:ln/>
        </p:spPr>
      </p:sp>
      <p:sp>
        <p:nvSpPr>
          <p:cNvPr id="9" name="Text 7"/>
          <p:cNvSpPr/>
          <p:nvPr/>
        </p:nvSpPr>
        <p:spPr>
          <a:xfrm>
            <a:off x="999768" y="2930723"/>
            <a:ext cx="6113264" cy="317540"/>
          </a:xfrm>
          <a:prstGeom prst="rect">
            <a:avLst/>
          </a:prstGeom>
          <a:noFill/>
          <a:ln/>
        </p:spPr>
        <p:txBody>
          <a:bodyPr wrap="none" lIns="0" tIns="0" rIns="0" bIns="0" rtlCol="0" anchor="t"/>
          <a:lstStyle/>
          <a:p>
            <a:pPr algn="l" indent="0" marL="0">
              <a:lnSpc>
                <a:spcPts val="2500"/>
              </a:lnSpc>
              <a:buNone/>
            </a:pPr>
            <a:r>
              <a:rPr lang="en-US" sz="1550" dirty="0">
                <a:solidFill>
                  <a:srgbClr val="000000"/>
                </a:solidFill>
                <a:latin typeface="Inter" pitchFamily="34" charset="0"/>
                <a:ea typeface="Inter" pitchFamily="34" charset="-122"/>
                <a:cs typeface="Inter" pitchFamily="34" charset="-120"/>
              </a:rPr>
              <a:t>Sudden onset, peaks in 10 minutes</a:t>
            </a:r>
            <a:endParaRPr lang="en-US" sz="1550" dirty="0"/>
          </a:p>
        </p:txBody>
      </p:sp>
      <p:sp>
        <p:nvSpPr>
          <p:cNvPr id="10" name="Text 8"/>
          <p:cNvSpPr/>
          <p:nvPr/>
        </p:nvSpPr>
        <p:spPr>
          <a:xfrm>
            <a:off x="7517368" y="2930723"/>
            <a:ext cx="6113264" cy="317540"/>
          </a:xfrm>
          <a:prstGeom prst="rect">
            <a:avLst/>
          </a:prstGeom>
          <a:noFill/>
          <a:ln/>
        </p:spPr>
        <p:txBody>
          <a:bodyPr wrap="none" lIns="0" tIns="0" rIns="0" bIns="0" rtlCol="0" anchor="t"/>
          <a:lstStyle/>
          <a:p>
            <a:pPr algn="l" indent="0" marL="0">
              <a:lnSpc>
                <a:spcPts val="2500"/>
              </a:lnSpc>
              <a:buNone/>
            </a:pPr>
            <a:r>
              <a:rPr lang="en-US" sz="1550" dirty="0">
                <a:solidFill>
                  <a:srgbClr val="000000"/>
                </a:solidFill>
                <a:latin typeface="Inter" pitchFamily="34" charset="0"/>
                <a:ea typeface="Inter" pitchFamily="34" charset="-122"/>
                <a:cs typeface="Inter" pitchFamily="34" charset="-120"/>
              </a:rPr>
              <a:t>Can be sudden or gradual</a:t>
            </a:r>
            <a:endParaRPr lang="en-US" sz="1550" dirty="0"/>
          </a:p>
        </p:txBody>
      </p:sp>
      <p:sp>
        <p:nvSpPr>
          <p:cNvPr id="11" name="Shape 9"/>
          <p:cNvSpPr/>
          <p:nvPr/>
        </p:nvSpPr>
        <p:spPr>
          <a:xfrm>
            <a:off x="801410" y="3374946"/>
            <a:ext cx="13027581" cy="570905"/>
          </a:xfrm>
          <a:prstGeom prst="rect">
            <a:avLst/>
          </a:prstGeom>
          <a:solidFill>
            <a:srgbClr val="FFFFFF">
              <a:alpha val="4000"/>
            </a:srgbClr>
          </a:solidFill>
          <a:ln/>
        </p:spPr>
      </p:sp>
      <p:sp>
        <p:nvSpPr>
          <p:cNvPr id="12" name="Text 10"/>
          <p:cNvSpPr/>
          <p:nvPr/>
        </p:nvSpPr>
        <p:spPr>
          <a:xfrm>
            <a:off x="999768" y="3501628"/>
            <a:ext cx="6113264" cy="317540"/>
          </a:xfrm>
          <a:prstGeom prst="rect">
            <a:avLst/>
          </a:prstGeom>
          <a:noFill/>
          <a:ln/>
        </p:spPr>
        <p:txBody>
          <a:bodyPr wrap="none" lIns="0" tIns="0" rIns="0" bIns="0" rtlCol="0" anchor="t"/>
          <a:lstStyle/>
          <a:p>
            <a:pPr algn="l" indent="0" marL="0">
              <a:lnSpc>
                <a:spcPts val="2500"/>
              </a:lnSpc>
              <a:buNone/>
            </a:pPr>
            <a:r>
              <a:rPr lang="en-US" sz="1550" dirty="0">
                <a:solidFill>
                  <a:srgbClr val="000000"/>
                </a:solidFill>
                <a:latin typeface="Inter" pitchFamily="34" charset="0"/>
                <a:ea typeface="Inter" pitchFamily="34" charset="-122"/>
                <a:cs typeface="Inter" pitchFamily="34" charset="-120"/>
              </a:rPr>
              <a:t>Sharp, stabbing chest pain</a:t>
            </a:r>
            <a:endParaRPr lang="en-US" sz="1550" dirty="0"/>
          </a:p>
        </p:txBody>
      </p:sp>
      <p:sp>
        <p:nvSpPr>
          <p:cNvPr id="13" name="Text 11"/>
          <p:cNvSpPr/>
          <p:nvPr/>
        </p:nvSpPr>
        <p:spPr>
          <a:xfrm>
            <a:off x="7517368" y="3501628"/>
            <a:ext cx="6113264" cy="317540"/>
          </a:xfrm>
          <a:prstGeom prst="rect">
            <a:avLst/>
          </a:prstGeom>
          <a:noFill/>
          <a:ln/>
        </p:spPr>
        <p:txBody>
          <a:bodyPr wrap="none" lIns="0" tIns="0" rIns="0" bIns="0" rtlCol="0" anchor="t"/>
          <a:lstStyle/>
          <a:p>
            <a:pPr algn="l" indent="0" marL="0">
              <a:lnSpc>
                <a:spcPts val="2500"/>
              </a:lnSpc>
              <a:buNone/>
            </a:pPr>
            <a:r>
              <a:rPr lang="en-US" sz="1550" dirty="0">
                <a:solidFill>
                  <a:srgbClr val="000000"/>
                </a:solidFill>
                <a:latin typeface="Inter" pitchFamily="34" charset="0"/>
                <a:ea typeface="Inter" pitchFamily="34" charset="-122"/>
                <a:cs typeface="Inter" pitchFamily="34" charset="-120"/>
              </a:rPr>
              <a:t>Crushing, squeezing pressure</a:t>
            </a:r>
            <a:endParaRPr lang="en-US" sz="1550" dirty="0"/>
          </a:p>
        </p:txBody>
      </p:sp>
      <p:sp>
        <p:nvSpPr>
          <p:cNvPr id="14" name="Shape 12"/>
          <p:cNvSpPr/>
          <p:nvPr/>
        </p:nvSpPr>
        <p:spPr>
          <a:xfrm>
            <a:off x="801410" y="3945850"/>
            <a:ext cx="13027581" cy="570905"/>
          </a:xfrm>
          <a:prstGeom prst="rect">
            <a:avLst/>
          </a:prstGeom>
          <a:solidFill>
            <a:srgbClr val="000000">
              <a:alpha val="4000"/>
            </a:srgbClr>
          </a:solidFill>
          <a:ln/>
        </p:spPr>
      </p:sp>
      <p:sp>
        <p:nvSpPr>
          <p:cNvPr id="15" name="Text 13"/>
          <p:cNvSpPr/>
          <p:nvPr/>
        </p:nvSpPr>
        <p:spPr>
          <a:xfrm>
            <a:off x="999768" y="4072533"/>
            <a:ext cx="6113264" cy="317540"/>
          </a:xfrm>
          <a:prstGeom prst="rect">
            <a:avLst/>
          </a:prstGeom>
          <a:noFill/>
          <a:ln/>
        </p:spPr>
        <p:txBody>
          <a:bodyPr wrap="none" lIns="0" tIns="0" rIns="0" bIns="0" rtlCol="0" anchor="t"/>
          <a:lstStyle/>
          <a:p>
            <a:pPr algn="l" indent="0" marL="0">
              <a:lnSpc>
                <a:spcPts val="2500"/>
              </a:lnSpc>
              <a:buNone/>
            </a:pPr>
            <a:r>
              <a:rPr lang="en-US" sz="1550" dirty="0">
                <a:solidFill>
                  <a:srgbClr val="000000"/>
                </a:solidFill>
                <a:latin typeface="Inter" pitchFamily="34" charset="0"/>
                <a:ea typeface="Inter" pitchFamily="34" charset="-122"/>
                <a:cs typeface="Inter" pitchFamily="34" charset="-120"/>
              </a:rPr>
              <a:t>Pain stays in chest area</a:t>
            </a:r>
            <a:endParaRPr lang="en-US" sz="1550" dirty="0"/>
          </a:p>
        </p:txBody>
      </p:sp>
      <p:sp>
        <p:nvSpPr>
          <p:cNvPr id="16" name="Text 14"/>
          <p:cNvSpPr/>
          <p:nvPr/>
        </p:nvSpPr>
        <p:spPr>
          <a:xfrm>
            <a:off x="7517368" y="4072533"/>
            <a:ext cx="6113264" cy="317540"/>
          </a:xfrm>
          <a:prstGeom prst="rect">
            <a:avLst/>
          </a:prstGeom>
          <a:noFill/>
          <a:ln/>
        </p:spPr>
        <p:txBody>
          <a:bodyPr wrap="none" lIns="0" tIns="0" rIns="0" bIns="0" rtlCol="0" anchor="t"/>
          <a:lstStyle/>
          <a:p>
            <a:pPr algn="l" indent="0" marL="0">
              <a:lnSpc>
                <a:spcPts val="2500"/>
              </a:lnSpc>
              <a:buNone/>
            </a:pPr>
            <a:r>
              <a:rPr lang="en-US" sz="1550" dirty="0">
                <a:solidFill>
                  <a:srgbClr val="000000"/>
                </a:solidFill>
                <a:latin typeface="Inter" pitchFamily="34" charset="0"/>
                <a:ea typeface="Inter" pitchFamily="34" charset="-122"/>
                <a:cs typeface="Inter" pitchFamily="34" charset="-120"/>
              </a:rPr>
              <a:t>Pain radiates to arm, jaw, back</a:t>
            </a:r>
            <a:endParaRPr lang="en-US" sz="1550" dirty="0"/>
          </a:p>
        </p:txBody>
      </p:sp>
      <p:sp>
        <p:nvSpPr>
          <p:cNvPr id="17" name="Shape 15"/>
          <p:cNvSpPr/>
          <p:nvPr/>
        </p:nvSpPr>
        <p:spPr>
          <a:xfrm>
            <a:off x="801410" y="4516755"/>
            <a:ext cx="13027581" cy="570905"/>
          </a:xfrm>
          <a:prstGeom prst="rect">
            <a:avLst/>
          </a:prstGeom>
          <a:solidFill>
            <a:srgbClr val="FFFFFF">
              <a:alpha val="4000"/>
            </a:srgbClr>
          </a:solidFill>
          <a:ln/>
        </p:spPr>
      </p:sp>
      <p:sp>
        <p:nvSpPr>
          <p:cNvPr id="18" name="Text 16"/>
          <p:cNvSpPr/>
          <p:nvPr/>
        </p:nvSpPr>
        <p:spPr>
          <a:xfrm>
            <a:off x="999768" y="4643438"/>
            <a:ext cx="6113264" cy="317540"/>
          </a:xfrm>
          <a:prstGeom prst="rect">
            <a:avLst/>
          </a:prstGeom>
          <a:noFill/>
          <a:ln/>
        </p:spPr>
        <p:txBody>
          <a:bodyPr wrap="none" lIns="0" tIns="0" rIns="0" bIns="0" rtlCol="0" anchor="t"/>
          <a:lstStyle/>
          <a:p>
            <a:pPr algn="l" indent="0" marL="0">
              <a:lnSpc>
                <a:spcPts val="2500"/>
              </a:lnSpc>
              <a:buNone/>
            </a:pPr>
            <a:r>
              <a:rPr lang="en-US" sz="1550" dirty="0">
                <a:solidFill>
                  <a:srgbClr val="000000"/>
                </a:solidFill>
                <a:latin typeface="Inter" pitchFamily="34" charset="0"/>
                <a:ea typeface="Inter" pitchFamily="34" charset="-122"/>
                <a:cs typeface="Inter" pitchFamily="34" charset="-120"/>
              </a:rPr>
              <a:t>Better with breathing exercises</a:t>
            </a:r>
            <a:endParaRPr lang="en-US" sz="1550" dirty="0"/>
          </a:p>
        </p:txBody>
      </p:sp>
      <p:sp>
        <p:nvSpPr>
          <p:cNvPr id="19" name="Text 17"/>
          <p:cNvSpPr/>
          <p:nvPr/>
        </p:nvSpPr>
        <p:spPr>
          <a:xfrm>
            <a:off x="7517368" y="4643438"/>
            <a:ext cx="6113264" cy="317540"/>
          </a:xfrm>
          <a:prstGeom prst="rect">
            <a:avLst/>
          </a:prstGeom>
          <a:noFill/>
          <a:ln/>
        </p:spPr>
        <p:txBody>
          <a:bodyPr wrap="none" lIns="0" tIns="0" rIns="0" bIns="0" rtlCol="0" anchor="t"/>
          <a:lstStyle/>
          <a:p>
            <a:pPr algn="l" indent="0" marL="0">
              <a:lnSpc>
                <a:spcPts val="2500"/>
              </a:lnSpc>
              <a:buNone/>
            </a:pPr>
            <a:r>
              <a:rPr lang="en-US" sz="1550" dirty="0">
                <a:solidFill>
                  <a:srgbClr val="000000"/>
                </a:solidFill>
                <a:latin typeface="Inter" pitchFamily="34" charset="0"/>
                <a:ea typeface="Inter" pitchFamily="34" charset="-122"/>
                <a:cs typeface="Inter" pitchFamily="34" charset="-120"/>
              </a:rPr>
              <a:t>Doesn't improve with breathing</a:t>
            </a:r>
            <a:endParaRPr lang="en-US" sz="1550" dirty="0"/>
          </a:p>
        </p:txBody>
      </p:sp>
      <p:sp>
        <p:nvSpPr>
          <p:cNvPr id="20" name="Shape 18"/>
          <p:cNvSpPr/>
          <p:nvPr/>
        </p:nvSpPr>
        <p:spPr>
          <a:xfrm>
            <a:off x="801410" y="5087660"/>
            <a:ext cx="13027581" cy="570905"/>
          </a:xfrm>
          <a:prstGeom prst="rect">
            <a:avLst/>
          </a:prstGeom>
          <a:solidFill>
            <a:srgbClr val="000000">
              <a:alpha val="4000"/>
            </a:srgbClr>
          </a:solidFill>
          <a:ln/>
        </p:spPr>
      </p:sp>
      <p:sp>
        <p:nvSpPr>
          <p:cNvPr id="21" name="Text 19"/>
          <p:cNvSpPr/>
          <p:nvPr/>
        </p:nvSpPr>
        <p:spPr>
          <a:xfrm>
            <a:off x="999768" y="5214342"/>
            <a:ext cx="6113264" cy="317540"/>
          </a:xfrm>
          <a:prstGeom prst="rect">
            <a:avLst/>
          </a:prstGeom>
          <a:noFill/>
          <a:ln/>
        </p:spPr>
        <p:txBody>
          <a:bodyPr wrap="none" lIns="0" tIns="0" rIns="0" bIns="0" rtlCol="0" anchor="t"/>
          <a:lstStyle/>
          <a:p>
            <a:pPr algn="l" indent="0" marL="0">
              <a:lnSpc>
                <a:spcPts val="2500"/>
              </a:lnSpc>
              <a:buNone/>
            </a:pPr>
            <a:r>
              <a:rPr lang="en-US" sz="1550" dirty="0">
                <a:solidFill>
                  <a:srgbClr val="000000"/>
                </a:solidFill>
                <a:latin typeface="Inter" pitchFamily="34" charset="0"/>
                <a:ea typeface="Inter" pitchFamily="34" charset="-122"/>
                <a:cs typeface="Inter" pitchFamily="34" charset="-120"/>
              </a:rPr>
              <a:t>Usually subsides in 20-30 minutes</a:t>
            </a:r>
            <a:endParaRPr lang="en-US" sz="1550" dirty="0"/>
          </a:p>
        </p:txBody>
      </p:sp>
      <p:sp>
        <p:nvSpPr>
          <p:cNvPr id="22" name="Text 20"/>
          <p:cNvSpPr/>
          <p:nvPr/>
        </p:nvSpPr>
        <p:spPr>
          <a:xfrm>
            <a:off x="7517368" y="5214342"/>
            <a:ext cx="6113264" cy="317540"/>
          </a:xfrm>
          <a:prstGeom prst="rect">
            <a:avLst/>
          </a:prstGeom>
          <a:noFill/>
          <a:ln/>
        </p:spPr>
        <p:txBody>
          <a:bodyPr wrap="none" lIns="0" tIns="0" rIns="0" bIns="0" rtlCol="0" anchor="t"/>
          <a:lstStyle/>
          <a:p>
            <a:pPr algn="l" indent="0" marL="0">
              <a:lnSpc>
                <a:spcPts val="2500"/>
              </a:lnSpc>
              <a:buNone/>
            </a:pPr>
            <a:r>
              <a:rPr lang="en-US" sz="1550" dirty="0">
                <a:solidFill>
                  <a:srgbClr val="000000"/>
                </a:solidFill>
                <a:latin typeface="Inter" pitchFamily="34" charset="0"/>
                <a:ea typeface="Inter" pitchFamily="34" charset="-122"/>
                <a:cs typeface="Inter" pitchFamily="34" charset="-120"/>
              </a:rPr>
              <a:t>Gets worse or persists</a:t>
            </a:r>
            <a:endParaRPr lang="en-US" sz="1550" dirty="0"/>
          </a:p>
        </p:txBody>
      </p:sp>
      <p:sp>
        <p:nvSpPr>
          <p:cNvPr id="23" name="Shape 21"/>
          <p:cNvSpPr/>
          <p:nvPr/>
        </p:nvSpPr>
        <p:spPr>
          <a:xfrm>
            <a:off x="801410" y="5658564"/>
            <a:ext cx="13027581" cy="570905"/>
          </a:xfrm>
          <a:prstGeom prst="rect">
            <a:avLst/>
          </a:prstGeom>
          <a:solidFill>
            <a:srgbClr val="FFFFFF">
              <a:alpha val="4000"/>
            </a:srgbClr>
          </a:solidFill>
          <a:ln/>
        </p:spPr>
      </p:sp>
      <p:sp>
        <p:nvSpPr>
          <p:cNvPr id="24" name="Text 22"/>
          <p:cNvSpPr/>
          <p:nvPr/>
        </p:nvSpPr>
        <p:spPr>
          <a:xfrm>
            <a:off x="999768" y="5785247"/>
            <a:ext cx="6113264" cy="317540"/>
          </a:xfrm>
          <a:prstGeom prst="rect">
            <a:avLst/>
          </a:prstGeom>
          <a:noFill/>
          <a:ln/>
        </p:spPr>
        <p:txBody>
          <a:bodyPr wrap="none" lIns="0" tIns="0" rIns="0" bIns="0" rtlCol="0" anchor="t"/>
          <a:lstStyle/>
          <a:p>
            <a:pPr algn="l" indent="0" marL="0">
              <a:lnSpc>
                <a:spcPts val="2500"/>
              </a:lnSpc>
              <a:buNone/>
            </a:pPr>
            <a:r>
              <a:rPr lang="en-US" sz="1550" dirty="0">
                <a:solidFill>
                  <a:srgbClr val="000000"/>
                </a:solidFill>
                <a:latin typeface="Inter" pitchFamily="34" charset="0"/>
                <a:ea typeface="Inter" pitchFamily="34" charset="-122"/>
                <a:cs typeface="Inter" pitchFamily="34" charset="-120"/>
              </a:rPr>
              <a:t>Triggered by stress or anxiety</a:t>
            </a:r>
            <a:endParaRPr lang="en-US" sz="1550" dirty="0"/>
          </a:p>
        </p:txBody>
      </p:sp>
      <p:sp>
        <p:nvSpPr>
          <p:cNvPr id="25" name="Text 23"/>
          <p:cNvSpPr/>
          <p:nvPr/>
        </p:nvSpPr>
        <p:spPr>
          <a:xfrm>
            <a:off x="7517368" y="5785247"/>
            <a:ext cx="6113264" cy="317540"/>
          </a:xfrm>
          <a:prstGeom prst="rect">
            <a:avLst/>
          </a:prstGeom>
          <a:noFill/>
          <a:ln/>
        </p:spPr>
        <p:txBody>
          <a:bodyPr wrap="none" lIns="0" tIns="0" rIns="0" bIns="0" rtlCol="0" anchor="t"/>
          <a:lstStyle/>
          <a:p>
            <a:pPr algn="l" indent="0" marL="0">
              <a:lnSpc>
                <a:spcPts val="2500"/>
              </a:lnSpc>
              <a:buNone/>
            </a:pPr>
            <a:r>
              <a:rPr lang="en-US" sz="1550" dirty="0">
                <a:solidFill>
                  <a:srgbClr val="000000"/>
                </a:solidFill>
                <a:latin typeface="Inter" pitchFamily="34" charset="0"/>
                <a:ea typeface="Inter" pitchFamily="34" charset="-122"/>
                <a:cs typeface="Inter" pitchFamily="34" charset="-120"/>
              </a:rPr>
              <a:t>Can happen at rest</a:t>
            </a:r>
            <a:endParaRPr lang="en-US" sz="1550" dirty="0"/>
          </a:p>
        </p:txBody>
      </p:sp>
      <p:sp>
        <p:nvSpPr>
          <p:cNvPr id="26" name="Shape 24"/>
          <p:cNvSpPr/>
          <p:nvPr/>
        </p:nvSpPr>
        <p:spPr>
          <a:xfrm>
            <a:off x="793790" y="6460331"/>
            <a:ext cx="13042821" cy="850821"/>
          </a:xfrm>
          <a:prstGeom prst="roundRect">
            <a:avLst>
              <a:gd name="adj" fmla="val 9798"/>
            </a:avLst>
          </a:prstGeom>
          <a:solidFill>
            <a:srgbClr val="B3FFF1"/>
          </a:solidFill>
          <a:ln/>
        </p:spPr>
      </p:sp>
      <p:pic>
        <p:nvPicPr>
          <p:cNvPr id="27" name="Image 0" descr="preencoded.png">    </p:cNvPr>
          <p:cNvPicPr>
            <a:picLocks noChangeAspect="1"/>
          </p:cNvPicPr>
          <p:nvPr/>
        </p:nvPicPr>
        <p:blipFill>
          <a:blip r:embed="rId1"/>
          <a:stretch>
            <a:fillRect/>
          </a:stretch>
        </p:blipFill>
        <p:spPr>
          <a:xfrm>
            <a:off x="992148" y="6763226"/>
            <a:ext cx="248007" cy="198358"/>
          </a:xfrm>
          <a:prstGeom prst="rect">
            <a:avLst/>
          </a:prstGeom>
        </p:spPr>
      </p:pic>
      <p:sp>
        <p:nvSpPr>
          <p:cNvPr id="28" name="Text 25"/>
          <p:cNvSpPr/>
          <p:nvPr/>
        </p:nvSpPr>
        <p:spPr>
          <a:xfrm>
            <a:off x="1438513" y="6708219"/>
            <a:ext cx="12199739" cy="325160"/>
          </a:xfrm>
          <a:prstGeom prst="rect">
            <a:avLst/>
          </a:prstGeom>
          <a:noFill/>
          <a:ln/>
        </p:spPr>
        <p:txBody>
          <a:bodyPr wrap="none" lIns="0" tIns="0" rIns="0" bIns="0" rtlCol="0" anchor="t"/>
          <a:lstStyle/>
          <a:p>
            <a:pPr algn="l" indent="0" marL="0">
              <a:lnSpc>
                <a:spcPts val="2500"/>
              </a:lnSpc>
              <a:buNone/>
            </a:pPr>
            <a:r>
              <a:rPr lang="en-US" sz="1550" b="1" dirty="0">
                <a:solidFill>
                  <a:srgbClr val="000000"/>
                </a:solidFill>
                <a:latin typeface="Inter" pitchFamily="34" charset="0"/>
                <a:ea typeface="Inter" pitchFamily="34" charset="-122"/>
                <a:cs typeface="Inter" pitchFamily="34" charset="-120"/>
              </a:rPr>
              <a:t>⚠️</a:t>
            </a:r>
            <a:pPr algn="l" indent="0" marL="0">
              <a:lnSpc>
                <a:spcPts val="2500"/>
              </a:lnSpc>
              <a:buNone/>
            </a:pPr>
            <a:r>
              <a:rPr lang="en-US" sz="1550" dirty="0">
                <a:solidFill>
                  <a:srgbClr val="000000"/>
                </a:solidFill>
                <a:latin typeface="Inter" pitchFamily="34" charset="0"/>
                <a:ea typeface="Inter" pitchFamily="34" charset="-122"/>
                <a:cs typeface="Inter" pitchFamily="34" charset="-120"/>
              </a:rPr>
              <a:t> IF IN DOUBT:</a:t>
            </a:r>
            <a:pPr algn="l" indent="0" marL="0">
              <a:lnSpc>
                <a:spcPts val="2500"/>
              </a:lnSpc>
              <a:buNone/>
            </a:pPr>
            <a:r>
              <a:rPr lang="en-US" sz="1550" dirty="0">
                <a:solidFill>
                  <a:srgbClr val="000000"/>
                </a:solidFill>
                <a:latin typeface="Inter" pitchFamily="34" charset="0"/>
                <a:ea typeface="Inter" pitchFamily="34" charset="-122"/>
                <a:cs typeface="Inter" pitchFamily="34" charset="-120"/>
              </a:rPr>
              <a:t> Call emergency services. There's no shame in getting checked. Your safety matters most.</a:t>
            </a:r>
            <a:endParaRPr lang="en-US" sz="1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669608" y="462796"/>
            <a:ext cx="3641884" cy="340043"/>
          </a:xfrm>
          <a:prstGeom prst="rect">
            <a:avLst/>
          </a:prstGeom>
          <a:noFill/>
          <a:ln/>
        </p:spPr>
        <p:txBody>
          <a:bodyPr wrap="none" lIns="0" tIns="0" rIns="0" bIns="0" rtlCol="0" anchor="t"/>
          <a:lstStyle/>
          <a:p>
            <a:pPr algn="l" indent="0" marL="0">
              <a:lnSpc>
                <a:spcPts val="2650"/>
              </a:lnSpc>
              <a:buNone/>
            </a:pPr>
            <a:r>
              <a:rPr lang="en-US" sz="2100" b="1" dirty="0">
                <a:solidFill>
                  <a:srgbClr val="000000"/>
                </a:solidFill>
                <a:latin typeface="Josefin Sans Bold" pitchFamily="34" charset="0"/>
                <a:ea typeface="Josefin Sans Bold" pitchFamily="34" charset="-122"/>
                <a:cs typeface="Josefin Sans Bold" pitchFamily="34" charset="-120"/>
              </a:rPr>
              <a:t>The 5-Minute Panic Protocol</a:t>
            </a:r>
            <a:endParaRPr lang="en-US" sz="2100" dirty="0"/>
          </a:p>
        </p:txBody>
      </p:sp>
      <p:sp>
        <p:nvSpPr>
          <p:cNvPr id="3" name="Text 1"/>
          <p:cNvSpPr/>
          <p:nvPr/>
        </p:nvSpPr>
        <p:spPr>
          <a:xfrm>
            <a:off x="669608" y="846296"/>
            <a:ext cx="3733681" cy="169902"/>
          </a:xfrm>
          <a:prstGeom prst="rect">
            <a:avLst/>
          </a:prstGeom>
          <a:noFill/>
          <a:ln/>
        </p:spPr>
        <p:txBody>
          <a:bodyPr wrap="none" lIns="0" tIns="0" rIns="0" bIns="0" rtlCol="0" anchor="t"/>
          <a:lstStyle/>
          <a:p>
            <a:pPr algn="l" indent="0" marL="0">
              <a:lnSpc>
                <a:spcPts val="1300"/>
              </a:lnSpc>
              <a:buNone/>
            </a:pPr>
            <a:r>
              <a:rPr lang="en-US" sz="1050" b="1" dirty="0">
                <a:solidFill>
                  <a:srgbClr val="000000"/>
                </a:solidFill>
                <a:latin typeface="Josefin Sans Bold" pitchFamily="34" charset="0"/>
                <a:ea typeface="Josefin Sans Bold" pitchFamily="34" charset="-122"/>
                <a:cs typeface="Josefin Sans Bold" pitchFamily="34" charset="-120"/>
              </a:rPr>
              <a:t>When your heart starts racing, follow these steps in order</a:t>
            </a:r>
            <a:endParaRPr lang="en-US" sz="1050" dirty="0"/>
          </a:p>
        </p:txBody>
      </p:sp>
      <p:pic>
        <p:nvPicPr>
          <p:cNvPr id="4" name="Image 0" descr="preencoded.png">    </p:cNvPr>
          <p:cNvPicPr>
            <a:picLocks noChangeAspect="1"/>
          </p:cNvPicPr>
          <p:nvPr/>
        </p:nvPicPr>
        <p:blipFill>
          <a:blip r:embed="rId1"/>
          <a:stretch>
            <a:fillRect/>
          </a:stretch>
        </p:blipFill>
        <p:spPr>
          <a:xfrm>
            <a:off x="669608" y="1179314"/>
            <a:ext cx="326350" cy="1143000"/>
          </a:xfrm>
          <a:prstGeom prst="rect">
            <a:avLst/>
          </a:prstGeom>
        </p:spPr>
      </p:pic>
      <p:sp>
        <p:nvSpPr>
          <p:cNvPr id="5" name="Text 2"/>
          <p:cNvSpPr/>
          <p:nvPr/>
        </p:nvSpPr>
        <p:spPr>
          <a:xfrm>
            <a:off x="1104662" y="1288018"/>
            <a:ext cx="1360170" cy="169902"/>
          </a:xfrm>
          <a:prstGeom prst="rect">
            <a:avLst/>
          </a:prstGeom>
          <a:noFill/>
          <a:ln/>
        </p:spPr>
        <p:txBody>
          <a:bodyPr wrap="none" lIns="0" tIns="0" rIns="0" bIns="0" rtlCol="0" anchor="t"/>
          <a:lstStyle/>
          <a:p>
            <a:pPr algn="l" indent="0" marL="0">
              <a:lnSpc>
                <a:spcPts val="1300"/>
              </a:lnSpc>
              <a:buNone/>
            </a:pPr>
            <a:r>
              <a:rPr lang="en-US" sz="1050" b="1" dirty="0">
                <a:solidFill>
                  <a:srgbClr val="000000"/>
                </a:solidFill>
                <a:latin typeface="Josefin Sans Bold" pitchFamily="34" charset="0"/>
                <a:ea typeface="Josefin Sans Bold" pitchFamily="34" charset="-122"/>
                <a:cs typeface="Josefin Sans Bold" pitchFamily="34" charset="-120"/>
              </a:rPr>
              <a:t>Stop &amp; Assess</a:t>
            </a:r>
            <a:endParaRPr lang="en-US" sz="1050" dirty="0"/>
          </a:p>
        </p:txBody>
      </p:sp>
      <p:sp>
        <p:nvSpPr>
          <p:cNvPr id="6" name="Text 3"/>
          <p:cNvSpPr/>
          <p:nvPr/>
        </p:nvSpPr>
        <p:spPr>
          <a:xfrm>
            <a:off x="1104662" y="1523167"/>
            <a:ext cx="12856131" cy="174069"/>
          </a:xfrm>
          <a:prstGeom prst="rect">
            <a:avLst/>
          </a:prstGeom>
          <a:noFill/>
          <a:ln/>
        </p:spPr>
        <p:txBody>
          <a:bodyPr wrap="none" lIns="0" tIns="0" rIns="0" bIns="0" rtlCol="0" anchor="t"/>
          <a:lstStyle/>
          <a:p>
            <a:pPr algn="l" indent="0" marL="0">
              <a:lnSpc>
                <a:spcPts val="1350"/>
              </a:lnSpc>
              <a:buNone/>
            </a:pPr>
            <a:r>
              <a:rPr lang="en-US" sz="850" i="1" dirty="0">
                <a:solidFill>
                  <a:srgbClr val="000000"/>
                </a:solidFill>
                <a:latin typeface="Inter" pitchFamily="34" charset="0"/>
                <a:ea typeface="Inter" pitchFamily="34" charset="-122"/>
                <a:cs typeface="Inter" pitchFamily="34" charset="-120"/>
              </a:rPr>
              <a:t>30 seconds</a:t>
            </a:r>
            <a:endParaRPr lang="en-US" sz="850" dirty="0"/>
          </a:p>
        </p:txBody>
      </p:sp>
      <p:sp>
        <p:nvSpPr>
          <p:cNvPr id="7" name="Text 4"/>
          <p:cNvSpPr/>
          <p:nvPr/>
        </p:nvSpPr>
        <p:spPr>
          <a:xfrm>
            <a:off x="1104662" y="1762482"/>
            <a:ext cx="12856131" cy="174069"/>
          </a:xfrm>
          <a:prstGeom prst="rect">
            <a:avLst/>
          </a:prstGeom>
          <a:noFill/>
          <a:ln/>
        </p:spPr>
        <p:txBody>
          <a:bodyPr wrap="none" lIns="0" tIns="0" rIns="0" bIns="0" rtlCol="0" anchor="t"/>
          <a:lstStyle/>
          <a:p>
            <a:pPr algn="l" marL="342900" indent="-342900">
              <a:lnSpc>
                <a:spcPts val="1350"/>
              </a:lnSpc>
              <a:buSzPct val="100000"/>
              <a:buChar char="•"/>
            </a:pPr>
            <a:r>
              <a:rPr lang="en-US" sz="850" dirty="0">
                <a:solidFill>
                  <a:srgbClr val="000000"/>
                </a:solidFill>
                <a:latin typeface="Inter" pitchFamily="34" charset="0"/>
                <a:ea typeface="Inter" pitchFamily="34" charset="-122"/>
                <a:cs typeface="Inter" pitchFamily="34" charset="-120"/>
              </a:rPr>
              <a:t>Am I in immediate danger? (No = continue)</a:t>
            </a:r>
            <a:endParaRPr lang="en-US" sz="850" dirty="0"/>
          </a:p>
        </p:txBody>
      </p:sp>
      <p:sp>
        <p:nvSpPr>
          <p:cNvPr id="8" name="Text 5"/>
          <p:cNvSpPr/>
          <p:nvPr/>
        </p:nvSpPr>
        <p:spPr>
          <a:xfrm>
            <a:off x="1104662" y="1974533"/>
            <a:ext cx="12856131" cy="174069"/>
          </a:xfrm>
          <a:prstGeom prst="rect">
            <a:avLst/>
          </a:prstGeom>
          <a:noFill/>
          <a:ln/>
        </p:spPr>
        <p:txBody>
          <a:bodyPr wrap="none" lIns="0" tIns="0" rIns="0" bIns="0" rtlCol="0" anchor="t"/>
          <a:lstStyle/>
          <a:p>
            <a:pPr algn="l" marL="342900" indent="-342900">
              <a:lnSpc>
                <a:spcPts val="1350"/>
              </a:lnSpc>
              <a:buSzPct val="100000"/>
              <a:buChar char="•"/>
            </a:pPr>
            <a:r>
              <a:rPr lang="en-US" sz="850" dirty="0">
                <a:solidFill>
                  <a:srgbClr val="000000"/>
                </a:solidFill>
                <a:latin typeface="Inter" pitchFamily="34" charset="0"/>
                <a:ea typeface="Inter" pitchFamily="34" charset="-122"/>
                <a:cs typeface="Inter" pitchFamily="34" charset="-120"/>
              </a:rPr>
              <a:t>Could this be a heart attack? (Use symptom chart)</a:t>
            </a:r>
            <a:endParaRPr lang="en-US" sz="850" dirty="0"/>
          </a:p>
        </p:txBody>
      </p:sp>
      <p:sp>
        <p:nvSpPr>
          <p:cNvPr id="9" name="Text 6"/>
          <p:cNvSpPr/>
          <p:nvPr/>
        </p:nvSpPr>
        <p:spPr>
          <a:xfrm>
            <a:off x="1104662" y="2186583"/>
            <a:ext cx="12856131" cy="174069"/>
          </a:xfrm>
          <a:prstGeom prst="rect">
            <a:avLst/>
          </a:prstGeom>
          <a:noFill/>
          <a:ln/>
        </p:spPr>
        <p:txBody>
          <a:bodyPr wrap="none" lIns="0" tIns="0" rIns="0" bIns="0" rtlCol="0" anchor="t"/>
          <a:lstStyle/>
          <a:p>
            <a:pPr algn="l" marL="342900" indent="-342900">
              <a:lnSpc>
                <a:spcPts val="1350"/>
              </a:lnSpc>
              <a:buSzPct val="100000"/>
              <a:buChar char="•"/>
            </a:pPr>
            <a:r>
              <a:rPr lang="en-US" sz="850" dirty="0">
                <a:solidFill>
                  <a:srgbClr val="000000"/>
                </a:solidFill>
                <a:latin typeface="Inter" pitchFamily="34" charset="0"/>
                <a:ea typeface="Inter" pitchFamily="34" charset="-122"/>
                <a:cs typeface="Inter" pitchFamily="34" charset="-120"/>
              </a:rPr>
              <a:t>Where can I go to feel safe right now?</a:t>
            </a:r>
            <a:endParaRPr lang="en-US" sz="850" dirty="0"/>
          </a:p>
        </p:txBody>
      </p:sp>
      <p:pic>
        <p:nvPicPr>
          <p:cNvPr id="10" name="Image 1" descr="preencoded.png">    </p:cNvPr>
          <p:cNvPicPr>
            <a:picLocks noChangeAspect="1"/>
          </p:cNvPicPr>
          <p:nvPr/>
        </p:nvPicPr>
        <p:blipFill>
          <a:blip r:embed="rId2"/>
          <a:stretch>
            <a:fillRect/>
          </a:stretch>
        </p:blipFill>
        <p:spPr>
          <a:xfrm>
            <a:off x="832723" y="2578060"/>
            <a:ext cx="326350" cy="1143000"/>
          </a:xfrm>
          <a:prstGeom prst="rect">
            <a:avLst/>
          </a:prstGeom>
        </p:spPr>
      </p:pic>
      <p:sp>
        <p:nvSpPr>
          <p:cNvPr id="11" name="Text 7"/>
          <p:cNvSpPr/>
          <p:nvPr/>
        </p:nvSpPr>
        <p:spPr>
          <a:xfrm>
            <a:off x="1267778" y="2686764"/>
            <a:ext cx="1360170" cy="169902"/>
          </a:xfrm>
          <a:prstGeom prst="rect">
            <a:avLst/>
          </a:prstGeom>
          <a:noFill/>
          <a:ln/>
        </p:spPr>
        <p:txBody>
          <a:bodyPr wrap="none" lIns="0" tIns="0" rIns="0" bIns="0" rtlCol="0" anchor="t"/>
          <a:lstStyle/>
          <a:p>
            <a:pPr algn="l" indent="0" marL="0">
              <a:lnSpc>
                <a:spcPts val="1300"/>
              </a:lnSpc>
              <a:buNone/>
            </a:pPr>
            <a:r>
              <a:rPr lang="en-US" sz="1050" b="1" dirty="0">
                <a:solidFill>
                  <a:srgbClr val="000000"/>
                </a:solidFill>
                <a:latin typeface="Josefin Sans Bold" pitchFamily="34" charset="0"/>
                <a:ea typeface="Josefin Sans Bold" pitchFamily="34" charset="-122"/>
                <a:cs typeface="Josefin Sans Bold" pitchFamily="34" charset="-120"/>
              </a:rPr>
              <a:t>Find Safety</a:t>
            </a:r>
            <a:endParaRPr lang="en-US" sz="1050" dirty="0"/>
          </a:p>
        </p:txBody>
      </p:sp>
      <p:sp>
        <p:nvSpPr>
          <p:cNvPr id="12" name="Text 8"/>
          <p:cNvSpPr/>
          <p:nvPr/>
        </p:nvSpPr>
        <p:spPr>
          <a:xfrm>
            <a:off x="1267778" y="2921913"/>
            <a:ext cx="12693015" cy="174069"/>
          </a:xfrm>
          <a:prstGeom prst="rect">
            <a:avLst/>
          </a:prstGeom>
          <a:noFill/>
          <a:ln/>
        </p:spPr>
        <p:txBody>
          <a:bodyPr wrap="none" lIns="0" tIns="0" rIns="0" bIns="0" rtlCol="0" anchor="t"/>
          <a:lstStyle/>
          <a:p>
            <a:pPr algn="l" indent="0" marL="0">
              <a:lnSpc>
                <a:spcPts val="1350"/>
              </a:lnSpc>
              <a:buNone/>
            </a:pPr>
            <a:r>
              <a:rPr lang="en-US" sz="850" i="1" dirty="0">
                <a:solidFill>
                  <a:srgbClr val="000000"/>
                </a:solidFill>
                <a:latin typeface="Inter" pitchFamily="34" charset="0"/>
                <a:ea typeface="Inter" pitchFamily="34" charset="-122"/>
                <a:cs typeface="Inter" pitchFamily="34" charset="-120"/>
              </a:rPr>
              <a:t>30 seconds</a:t>
            </a:r>
            <a:endParaRPr lang="en-US" sz="850" dirty="0"/>
          </a:p>
        </p:txBody>
      </p:sp>
      <p:sp>
        <p:nvSpPr>
          <p:cNvPr id="13" name="Text 9"/>
          <p:cNvSpPr/>
          <p:nvPr/>
        </p:nvSpPr>
        <p:spPr>
          <a:xfrm>
            <a:off x="1267778" y="3161228"/>
            <a:ext cx="12693015" cy="174069"/>
          </a:xfrm>
          <a:prstGeom prst="rect">
            <a:avLst/>
          </a:prstGeom>
          <a:noFill/>
          <a:ln/>
        </p:spPr>
        <p:txBody>
          <a:bodyPr wrap="none" lIns="0" tIns="0" rIns="0" bIns="0" rtlCol="0" anchor="t"/>
          <a:lstStyle/>
          <a:p>
            <a:pPr algn="l" marL="342900" indent="-342900">
              <a:lnSpc>
                <a:spcPts val="1350"/>
              </a:lnSpc>
              <a:buSzPct val="100000"/>
              <a:buChar char="•"/>
            </a:pPr>
            <a:r>
              <a:rPr lang="en-US" sz="850" dirty="0">
                <a:solidFill>
                  <a:srgbClr val="000000"/>
                </a:solidFill>
                <a:latin typeface="Inter" pitchFamily="34" charset="0"/>
                <a:ea typeface="Inter" pitchFamily="34" charset="-122"/>
                <a:cs typeface="Inter" pitchFamily="34" charset="-120"/>
              </a:rPr>
              <a:t>Sit or lie down if possible</a:t>
            </a:r>
            <a:endParaRPr lang="en-US" sz="850" dirty="0"/>
          </a:p>
        </p:txBody>
      </p:sp>
      <p:sp>
        <p:nvSpPr>
          <p:cNvPr id="14" name="Text 10"/>
          <p:cNvSpPr/>
          <p:nvPr/>
        </p:nvSpPr>
        <p:spPr>
          <a:xfrm>
            <a:off x="1267778" y="3373279"/>
            <a:ext cx="12693015" cy="174069"/>
          </a:xfrm>
          <a:prstGeom prst="rect">
            <a:avLst/>
          </a:prstGeom>
          <a:noFill/>
          <a:ln/>
        </p:spPr>
        <p:txBody>
          <a:bodyPr wrap="none" lIns="0" tIns="0" rIns="0" bIns="0" rtlCol="0" anchor="t"/>
          <a:lstStyle/>
          <a:p>
            <a:pPr algn="l" marL="342900" indent="-342900">
              <a:lnSpc>
                <a:spcPts val="1350"/>
              </a:lnSpc>
              <a:buSzPct val="100000"/>
              <a:buChar char="•"/>
            </a:pPr>
            <a:r>
              <a:rPr lang="en-US" sz="850" dirty="0">
                <a:solidFill>
                  <a:srgbClr val="000000"/>
                </a:solidFill>
                <a:latin typeface="Inter" pitchFamily="34" charset="0"/>
                <a:ea typeface="Inter" pitchFamily="34" charset="-122"/>
                <a:cs typeface="Inter" pitchFamily="34" charset="-120"/>
              </a:rPr>
              <a:t>Go to bathroom, car, quiet room, or lean against a wall</a:t>
            </a:r>
            <a:endParaRPr lang="en-US" sz="850" dirty="0"/>
          </a:p>
        </p:txBody>
      </p:sp>
      <p:sp>
        <p:nvSpPr>
          <p:cNvPr id="15" name="Text 11"/>
          <p:cNvSpPr/>
          <p:nvPr/>
        </p:nvSpPr>
        <p:spPr>
          <a:xfrm>
            <a:off x="1267778" y="3585329"/>
            <a:ext cx="12693015" cy="174069"/>
          </a:xfrm>
          <a:prstGeom prst="rect">
            <a:avLst/>
          </a:prstGeom>
          <a:noFill/>
          <a:ln/>
        </p:spPr>
        <p:txBody>
          <a:bodyPr wrap="none" lIns="0" tIns="0" rIns="0" bIns="0" rtlCol="0" anchor="t"/>
          <a:lstStyle/>
          <a:p>
            <a:pPr algn="l" marL="342900" indent="-342900">
              <a:lnSpc>
                <a:spcPts val="1350"/>
              </a:lnSpc>
              <a:buSzPct val="100000"/>
              <a:buChar char="•"/>
            </a:pPr>
            <a:r>
              <a:rPr lang="en-US" sz="850" dirty="0">
                <a:solidFill>
                  <a:srgbClr val="000000"/>
                </a:solidFill>
                <a:latin typeface="Inter" pitchFamily="34" charset="0"/>
                <a:ea typeface="Inter" pitchFamily="34" charset="-122"/>
                <a:cs typeface="Inter" pitchFamily="34" charset="-120"/>
              </a:rPr>
              <a:t>Text someone: "Having anxiety, I'm okay, just need a minute"</a:t>
            </a:r>
            <a:endParaRPr lang="en-US" sz="850" dirty="0"/>
          </a:p>
        </p:txBody>
      </p:sp>
      <p:pic>
        <p:nvPicPr>
          <p:cNvPr id="16" name="Image 2" descr="preencoded.png">    </p:cNvPr>
          <p:cNvPicPr>
            <a:picLocks noChangeAspect="1"/>
          </p:cNvPicPr>
          <p:nvPr/>
        </p:nvPicPr>
        <p:blipFill>
          <a:blip r:embed="rId3"/>
          <a:stretch>
            <a:fillRect/>
          </a:stretch>
        </p:blipFill>
        <p:spPr>
          <a:xfrm>
            <a:off x="995958" y="3976807"/>
            <a:ext cx="326350" cy="1143000"/>
          </a:xfrm>
          <a:prstGeom prst="rect">
            <a:avLst/>
          </a:prstGeom>
        </p:spPr>
      </p:pic>
      <p:sp>
        <p:nvSpPr>
          <p:cNvPr id="17" name="Text 12"/>
          <p:cNvSpPr/>
          <p:nvPr/>
        </p:nvSpPr>
        <p:spPr>
          <a:xfrm>
            <a:off x="1431012" y="4085511"/>
            <a:ext cx="1360170" cy="169902"/>
          </a:xfrm>
          <a:prstGeom prst="rect">
            <a:avLst/>
          </a:prstGeom>
          <a:noFill/>
          <a:ln/>
        </p:spPr>
        <p:txBody>
          <a:bodyPr wrap="none" lIns="0" tIns="0" rIns="0" bIns="0" rtlCol="0" anchor="t"/>
          <a:lstStyle/>
          <a:p>
            <a:pPr algn="l" indent="0" marL="0">
              <a:lnSpc>
                <a:spcPts val="1300"/>
              </a:lnSpc>
              <a:buNone/>
            </a:pPr>
            <a:r>
              <a:rPr lang="en-US" sz="1050" b="1" dirty="0">
                <a:solidFill>
                  <a:srgbClr val="000000"/>
                </a:solidFill>
                <a:latin typeface="Josefin Sans Bold" pitchFamily="34" charset="0"/>
                <a:ea typeface="Josefin Sans Bold" pitchFamily="34" charset="-122"/>
                <a:cs typeface="Josefin Sans Bold" pitchFamily="34" charset="-120"/>
              </a:rPr>
              <a:t>Name It</a:t>
            </a:r>
            <a:endParaRPr lang="en-US" sz="1050" dirty="0"/>
          </a:p>
        </p:txBody>
      </p:sp>
      <p:sp>
        <p:nvSpPr>
          <p:cNvPr id="18" name="Text 13"/>
          <p:cNvSpPr/>
          <p:nvPr/>
        </p:nvSpPr>
        <p:spPr>
          <a:xfrm>
            <a:off x="1431012" y="4320659"/>
            <a:ext cx="12529780" cy="174069"/>
          </a:xfrm>
          <a:prstGeom prst="rect">
            <a:avLst/>
          </a:prstGeom>
          <a:noFill/>
          <a:ln/>
        </p:spPr>
        <p:txBody>
          <a:bodyPr wrap="none" lIns="0" tIns="0" rIns="0" bIns="0" rtlCol="0" anchor="t"/>
          <a:lstStyle/>
          <a:p>
            <a:pPr algn="l" indent="0" marL="0">
              <a:lnSpc>
                <a:spcPts val="1350"/>
              </a:lnSpc>
              <a:buNone/>
            </a:pPr>
            <a:r>
              <a:rPr lang="en-US" sz="850" i="1" dirty="0">
                <a:solidFill>
                  <a:srgbClr val="000000"/>
                </a:solidFill>
                <a:latin typeface="Inter" pitchFamily="34" charset="0"/>
                <a:ea typeface="Inter" pitchFamily="34" charset="-122"/>
                <a:cs typeface="Inter" pitchFamily="34" charset="-120"/>
              </a:rPr>
              <a:t>30 seconds</a:t>
            </a:r>
            <a:endParaRPr lang="en-US" sz="850" dirty="0"/>
          </a:p>
        </p:txBody>
      </p:sp>
      <p:sp>
        <p:nvSpPr>
          <p:cNvPr id="19" name="Text 14"/>
          <p:cNvSpPr/>
          <p:nvPr/>
        </p:nvSpPr>
        <p:spPr>
          <a:xfrm>
            <a:off x="1431012" y="4559975"/>
            <a:ext cx="12529780" cy="174069"/>
          </a:xfrm>
          <a:prstGeom prst="rect">
            <a:avLst/>
          </a:prstGeom>
          <a:noFill/>
          <a:ln/>
        </p:spPr>
        <p:txBody>
          <a:bodyPr wrap="none" lIns="0" tIns="0" rIns="0" bIns="0" rtlCol="0" anchor="t"/>
          <a:lstStyle/>
          <a:p>
            <a:pPr algn="l" indent="0" marL="0">
              <a:lnSpc>
                <a:spcPts val="1350"/>
              </a:lnSpc>
              <a:buNone/>
            </a:pPr>
            <a:r>
              <a:rPr lang="en-US" sz="850" dirty="0">
                <a:solidFill>
                  <a:srgbClr val="000000"/>
                </a:solidFill>
                <a:latin typeface="Inter" pitchFamily="34" charset="0"/>
                <a:ea typeface="Inter" pitchFamily="34" charset="-122"/>
                <a:cs typeface="Inter" pitchFamily="34" charset="-120"/>
              </a:rPr>
              <a:t>Say out loud or in your mind: </a:t>
            </a:r>
            <a:pPr algn="l" indent="0" marL="0">
              <a:lnSpc>
                <a:spcPts val="1350"/>
              </a:lnSpc>
              <a:buNone/>
            </a:pPr>
            <a:r>
              <a:rPr lang="en-US" sz="850" b="1" dirty="0">
                <a:solidFill>
                  <a:srgbClr val="000000"/>
                </a:solidFill>
                <a:latin typeface="Inter" pitchFamily="34" charset="0"/>
                <a:ea typeface="Inter" pitchFamily="34" charset="-122"/>
                <a:cs typeface="Inter" pitchFamily="34" charset="-120"/>
              </a:rPr>
              <a:t>"This is a panic attack. This is anxiety, not danger. My body is trying to protect me. This will pass."</a:t>
            </a:r>
            <a:endParaRPr lang="en-US" sz="850" dirty="0"/>
          </a:p>
        </p:txBody>
      </p:sp>
      <p:pic>
        <p:nvPicPr>
          <p:cNvPr id="20" name="Image 3" descr="preencoded.png">    </p:cNvPr>
          <p:cNvPicPr>
            <a:picLocks noChangeAspect="1"/>
          </p:cNvPicPr>
          <p:nvPr/>
        </p:nvPicPr>
        <p:blipFill>
          <a:blip r:embed="rId4"/>
          <a:stretch>
            <a:fillRect/>
          </a:stretch>
        </p:blipFill>
        <p:spPr>
          <a:xfrm>
            <a:off x="1159193" y="4951452"/>
            <a:ext cx="326350" cy="1143000"/>
          </a:xfrm>
          <a:prstGeom prst="rect">
            <a:avLst/>
          </a:prstGeom>
        </p:spPr>
      </p:pic>
      <p:sp>
        <p:nvSpPr>
          <p:cNvPr id="21" name="Text 15"/>
          <p:cNvSpPr/>
          <p:nvPr/>
        </p:nvSpPr>
        <p:spPr>
          <a:xfrm>
            <a:off x="1594247" y="5060156"/>
            <a:ext cx="1360170" cy="169902"/>
          </a:xfrm>
          <a:prstGeom prst="rect">
            <a:avLst/>
          </a:prstGeom>
          <a:noFill/>
          <a:ln/>
        </p:spPr>
        <p:txBody>
          <a:bodyPr wrap="none" lIns="0" tIns="0" rIns="0" bIns="0" rtlCol="0" anchor="t"/>
          <a:lstStyle/>
          <a:p>
            <a:pPr algn="l" indent="0" marL="0">
              <a:lnSpc>
                <a:spcPts val="1300"/>
              </a:lnSpc>
              <a:buNone/>
            </a:pPr>
            <a:r>
              <a:rPr lang="en-US" sz="1050" b="1" dirty="0">
                <a:solidFill>
                  <a:srgbClr val="000000"/>
                </a:solidFill>
                <a:latin typeface="Josefin Sans Bold" pitchFamily="34" charset="0"/>
                <a:ea typeface="Josefin Sans Bold" pitchFamily="34" charset="-122"/>
                <a:cs typeface="Josefin Sans Bold" pitchFamily="34" charset="-120"/>
              </a:rPr>
              <a:t>Ground</a:t>
            </a:r>
            <a:endParaRPr lang="en-US" sz="1050" dirty="0"/>
          </a:p>
        </p:txBody>
      </p:sp>
      <p:sp>
        <p:nvSpPr>
          <p:cNvPr id="22" name="Text 16"/>
          <p:cNvSpPr/>
          <p:nvPr/>
        </p:nvSpPr>
        <p:spPr>
          <a:xfrm>
            <a:off x="1594247" y="5295305"/>
            <a:ext cx="12366546" cy="174069"/>
          </a:xfrm>
          <a:prstGeom prst="rect">
            <a:avLst/>
          </a:prstGeom>
          <a:noFill/>
          <a:ln/>
        </p:spPr>
        <p:txBody>
          <a:bodyPr wrap="none" lIns="0" tIns="0" rIns="0" bIns="0" rtlCol="0" anchor="t"/>
          <a:lstStyle/>
          <a:p>
            <a:pPr algn="l" indent="0" marL="0">
              <a:lnSpc>
                <a:spcPts val="1350"/>
              </a:lnSpc>
              <a:buNone/>
            </a:pPr>
            <a:r>
              <a:rPr lang="en-US" sz="850" i="1" dirty="0">
                <a:solidFill>
                  <a:srgbClr val="000000"/>
                </a:solidFill>
                <a:latin typeface="Inter" pitchFamily="34" charset="0"/>
                <a:ea typeface="Inter" pitchFamily="34" charset="-122"/>
                <a:cs typeface="Inter" pitchFamily="34" charset="-120"/>
              </a:rPr>
              <a:t>2 minutes</a:t>
            </a:r>
            <a:endParaRPr lang="en-US" sz="850" dirty="0"/>
          </a:p>
        </p:txBody>
      </p:sp>
      <p:sp>
        <p:nvSpPr>
          <p:cNvPr id="23" name="Text 17"/>
          <p:cNvSpPr/>
          <p:nvPr/>
        </p:nvSpPr>
        <p:spPr>
          <a:xfrm>
            <a:off x="1594247" y="5534620"/>
            <a:ext cx="12366546" cy="174069"/>
          </a:xfrm>
          <a:prstGeom prst="rect">
            <a:avLst/>
          </a:prstGeom>
          <a:noFill/>
          <a:ln/>
        </p:spPr>
        <p:txBody>
          <a:bodyPr wrap="none" lIns="0" tIns="0" rIns="0" bIns="0" rtlCol="0" anchor="t"/>
          <a:lstStyle/>
          <a:p>
            <a:pPr algn="l" indent="0" marL="0">
              <a:lnSpc>
                <a:spcPts val="1350"/>
              </a:lnSpc>
              <a:buNone/>
            </a:pPr>
            <a:r>
              <a:rPr lang="en-US" sz="850" dirty="0">
                <a:solidFill>
                  <a:srgbClr val="000000"/>
                </a:solidFill>
                <a:latin typeface="Inter" pitchFamily="34" charset="0"/>
                <a:ea typeface="Inter" pitchFamily="34" charset="-122"/>
                <a:cs typeface="Inter" pitchFamily="34" charset="-120"/>
              </a:rPr>
              <a:t>Choose one: 5-4-3-2-1 technique, splash cold water on face, hold ice cube, or press feet firmly into floor and notice the sensation.</a:t>
            </a:r>
            <a:endParaRPr lang="en-US" sz="850" dirty="0"/>
          </a:p>
        </p:txBody>
      </p:sp>
      <p:pic>
        <p:nvPicPr>
          <p:cNvPr id="24" name="Image 4" descr="preencoded.png">    </p:cNvPr>
          <p:cNvPicPr>
            <a:picLocks noChangeAspect="1"/>
          </p:cNvPicPr>
          <p:nvPr/>
        </p:nvPicPr>
        <p:blipFill>
          <a:blip r:embed="rId5"/>
          <a:stretch>
            <a:fillRect/>
          </a:stretch>
        </p:blipFill>
        <p:spPr>
          <a:xfrm>
            <a:off x="995958" y="5926098"/>
            <a:ext cx="326350" cy="1143000"/>
          </a:xfrm>
          <a:prstGeom prst="rect">
            <a:avLst/>
          </a:prstGeom>
        </p:spPr>
      </p:pic>
      <p:sp>
        <p:nvSpPr>
          <p:cNvPr id="25" name="Text 18"/>
          <p:cNvSpPr/>
          <p:nvPr/>
        </p:nvSpPr>
        <p:spPr>
          <a:xfrm>
            <a:off x="1431012" y="6034802"/>
            <a:ext cx="1360170" cy="169902"/>
          </a:xfrm>
          <a:prstGeom prst="rect">
            <a:avLst/>
          </a:prstGeom>
          <a:noFill/>
          <a:ln/>
        </p:spPr>
        <p:txBody>
          <a:bodyPr wrap="none" lIns="0" tIns="0" rIns="0" bIns="0" rtlCol="0" anchor="t"/>
          <a:lstStyle/>
          <a:p>
            <a:pPr algn="l" indent="0" marL="0">
              <a:lnSpc>
                <a:spcPts val="1300"/>
              </a:lnSpc>
              <a:buNone/>
            </a:pPr>
            <a:r>
              <a:rPr lang="en-US" sz="1050" b="1" dirty="0">
                <a:solidFill>
                  <a:srgbClr val="000000"/>
                </a:solidFill>
                <a:latin typeface="Josefin Sans Bold" pitchFamily="34" charset="0"/>
                <a:ea typeface="Josefin Sans Bold" pitchFamily="34" charset="-122"/>
                <a:cs typeface="Josefin Sans Bold" pitchFamily="34" charset="-120"/>
              </a:rPr>
              <a:t>Breathe</a:t>
            </a:r>
            <a:endParaRPr lang="en-US" sz="1050" dirty="0"/>
          </a:p>
        </p:txBody>
      </p:sp>
      <p:sp>
        <p:nvSpPr>
          <p:cNvPr id="26" name="Text 19"/>
          <p:cNvSpPr/>
          <p:nvPr/>
        </p:nvSpPr>
        <p:spPr>
          <a:xfrm>
            <a:off x="1431012" y="6269950"/>
            <a:ext cx="12529780" cy="174069"/>
          </a:xfrm>
          <a:prstGeom prst="rect">
            <a:avLst/>
          </a:prstGeom>
          <a:noFill/>
          <a:ln/>
        </p:spPr>
        <p:txBody>
          <a:bodyPr wrap="none" lIns="0" tIns="0" rIns="0" bIns="0" rtlCol="0" anchor="t"/>
          <a:lstStyle/>
          <a:p>
            <a:pPr algn="l" indent="0" marL="0">
              <a:lnSpc>
                <a:spcPts val="1350"/>
              </a:lnSpc>
              <a:buNone/>
            </a:pPr>
            <a:r>
              <a:rPr lang="en-US" sz="850" i="1" dirty="0">
                <a:solidFill>
                  <a:srgbClr val="000000"/>
                </a:solidFill>
                <a:latin typeface="Inter" pitchFamily="34" charset="0"/>
                <a:ea typeface="Inter" pitchFamily="34" charset="-122"/>
                <a:cs typeface="Inter" pitchFamily="34" charset="-120"/>
              </a:rPr>
              <a:t>2 minutes</a:t>
            </a:r>
            <a:endParaRPr lang="en-US" sz="850" dirty="0"/>
          </a:p>
        </p:txBody>
      </p:sp>
      <p:sp>
        <p:nvSpPr>
          <p:cNvPr id="27" name="Text 20"/>
          <p:cNvSpPr/>
          <p:nvPr/>
        </p:nvSpPr>
        <p:spPr>
          <a:xfrm>
            <a:off x="1431012" y="6509266"/>
            <a:ext cx="12529780" cy="174069"/>
          </a:xfrm>
          <a:prstGeom prst="rect">
            <a:avLst/>
          </a:prstGeom>
          <a:noFill/>
          <a:ln/>
        </p:spPr>
        <p:txBody>
          <a:bodyPr wrap="none" lIns="0" tIns="0" rIns="0" bIns="0" rtlCol="0" anchor="t"/>
          <a:lstStyle/>
          <a:p>
            <a:pPr algn="l" indent="0" marL="0">
              <a:lnSpc>
                <a:spcPts val="1350"/>
              </a:lnSpc>
              <a:buNone/>
            </a:pPr>
            <a:r>
              <a:rPr lang="en-US" sz="850" dirty="0">
                <a:solidFill>
                  <a:srgbClr val="000000"/>
                </a:solidFill>
                <a:latin typeface="Inter" pitchFamily="34" charset="0"/>
                <a:ea typeface="Inter" pitchFamily="34" charset="-122"/>
                <a:cs typeface="Inter" pitchFamily="34" charset="-120"/>
              </a:rPr>
              <a:t>Use the 5-count breath. Hand on belly, hand on chest. 6-8 breaths per minute. If you lose count, start over—that's fine.</a:t>
            </a:r>
            <a:endParaRPr lang="en-US" sz="850" dirty="0"/>
          </a:p>
        </p:txBody>
      </p:sp>
      <p:pic>
        <p:nvPicPr>
          <p:cNvPr id="28" name="Image 5" descr="preencoded.png">    </p:cNvPr>
          <p:cNvPicPr>
            <a:picLocks noChangeAspect="1"/>
          </p:cNvPicPr>
          <p:nvPr/>
        </p:nvPicPr>
        <p:blipFill>
          <a:blip r:embed="rId6"/>
          <a:stretch>
            <a:fillRect/>
          </a:stretch>
        </p:blipFill>
        <p:spPr>
          <a:xfrm>
            <a:off x="832723" y="6900743"/>
            <a:ext cx="326350" cy="1143000"/>
          </a:xfrm>
          <a:prstGeom prst="rect">
            <a:avLst/>
          </a:prstGeom>
        </p:spPr>
      </p:pic>
      <p:sp>
        <p:nvSpPr>
          <p:cNvPr id="29" name="Text 21"/>
          <p:cNvSpPr/>
          <p:nvPr/>
        </p:nvSpPr>
        <p:spPr>
          <a:xfrm>
            <a:off x="1267778" y="7009448"/>
            <a:ext cx="1360170" cy="169902"/>
          </a:xfrm>
          <a:prstGeom prst="rect">
            <a:avLst/>
          </a:prstGeom>
          <a:noFill/>
          <a:ln/>
        </p:spPr>
        <p:txBody>
          <a:bodyPr wrap="none" lIns="0" tIns="0" rIns="0" bIns="0" rtlCol="0" anchor="t"/>
          <a:lstStyle/>
          <a:p>
            <a:pPr algn="l" indent="0" marL="0">
              <a:lnSpc>
                <a:spcPts val="1300"/>
              </a:lnSpc>
              <a:buNone/>
            </a:pPr>
            <a:r>
              <a:rPr lang="en-US" sz="1050" b="1" dirty="0">
                <a:solidFill>
                  <a:srgbClr val="000000"/>
                </a:solidFill>
                <a:latin typeface="Josefin Sans Bold" pitchFamily="34" charset="0"/>
                <a:ea typeface="Josefin Sans Bold" pitchFamily="34" charset="-122"/>
                <a:cs typeface="Josefin Sans Bold" pitchFamily="34" charset="-120"/>
              </a:rPr>
              <a:t>Wait &amp; Allow</a:t>
            </a:r>
            <a:endParaRPr lang="en-US" sz="1050" dirty="0"/>
          </a:p>
        </p:txBody>
      </p:sp>
      <p:sp>
        <p:nvSpPr>
          <p:cNvPr id="30" name="Text 22"/>
          <p:cNvSpPr/>
          <p:nvPr/>
        </p:nvSpPr>
        <p:spPr>
          <a:xfrm>
            <a:off x="1267778" y="7244596"/>
            <a:ext cx="12693015" cy="174069"/>
          </a:xfrm>
          <a:prstGeom prst="rect">
            <a:avLst/>
          </a:prstGeom>
          <a:noFill/>
          <a:ln/>
        </p:spPr>
        <p:txBody>
          <a:bodyPr wrap="none" lIns="0" tIns="0" rIns="0" bIns="0" rtlCol="0" anchor="t"/>
          <a:lstStyle/>
          <a:p>
            <a:pPr algn="l" indent="0" marL="0">
              <a:lnSpc>
                <a:spcPts val="1350"/>
              </a:lnSpc>
              <a:buNone/>
            </a:pPr>
            <a:r>
              <a:rPr lang="en-US" sz="850" i="1" dirty="0">
                <a:solidFill>
                  <a:srgbClr val="000000"/>
                </a:solidFill>
                <a:latin typeface="Inter" pitchFamily="34" charset="0"/>
                <a:ea typeface="Inter" pitchFamily="34" charset="-122"/>
                <a:cs typeface="Inter" pitchFamily="34" charset="-120"/>
              </a:rPr>
              <a:t>As long as needed</a:t>
            </a:r>
            <a:endParaRPr lang="en-US" sz="850" dirty="0"/>
          </a:p>
        </p:txBody>
      </p:sp>
      <p:sp>
        <p:nvSpPr>
          <p:cNvPr id="31" name="Text 23"/>
          <p:cNvSpPr/>
          <p:nvPr/>
        </p:nvSpPr>
        <p:spPr>
          <a:xfrm>
            <a:off x="1267778" y="7483912"/>
            <a:ext cx="12693015" cy="174069"/>
          </a:xfrm>
          <a:prstGeom prst="rect">
            <a:avLst/>
          </a:prstGeom>
          <a:noFill/>
          <a:ln/>
        </p:spPr>
        <p:txBody>
          <a:bodyPr wrap="none" lIns="0" tIns="0" rIns="0" bIns="0" rtlCol="0" anchor="t"/>
          <a:lstStyle/>
          <a:p>
            <a:pPr algn="l" indent="0" marL="0">
              <a:lnSpc>
                <a:spcPts val="1350"/>
              </a:lnSpc>
              <a:buNone/>
            </a:pPr>
            <a:r>
              <a:rPr lang="en-US" sz="850" dirty="0">
                <a:solidFill>
                  <a:srgbClr val="000000"/>
                </a:solidFill>
                <a:latin typeface="Inter" pitchFamily="34" charset="0"/>
                <a:ea typeface="Inter" pitchFamily="34" charset="-122"/>
                <a:cs typeface="Inter" pitchFamily="34" charset="-120"/>
              </a:rPr>
              <a:t>Let the feelings move through. Don't fight or resist. Notice them like waves: rising, cresting, falling. Be patient with your body.</a:t>
            </a:r>
            <a:endParaRPr lang="en-US" sz="8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603647"/>
            <a:ext cx="4600337" cy="465177"/>
          </a:xfrm>
          <a:prstGeom prst="rect">
            <a:avLst/>
          </a:prstGeom>
          <a:noFill/>
          <a:ln/>
        </p:spPr>
        <p:txBody>
          <a:bodyPr wrap="none" lIns="0" tIns="0" rIns="0" bIns="0" rtlCol="0" anchor="t"/>
          <a:lstStyle/>
          <a:p>
            <a:pPr algn="l" indent="0" marL="0">
              <a:lnSpc>
                <a:spcPts val="3650"/>
              </a:lnSpc>
              <a:buNone/>
            </a:pPr>
            <a:r>
              <a:rPr lang="en-US" sz="2900" b="1" dirty="0">
                <a:solidFill>
                  <a:srgbClr val="000000"/>
                </a:solidFill>
                <a:latin typeface="Josefin Sans Bold" pitchFamily="34" charset="0"/>
                <a:ea typeface="Josefin Sans Bold" pitchFamily="34" charset="-122"/>
                <a:cs typeface="Josefin Sans Bold" pitchFamily="34" charset="-120"/>
              </a:rPr>
              <a:t>Breath-Work Visual Guide</a:t>
            </a:r>
            <a:endParaRPr lang="en-US" sz="2900" dirty="0"/>
          </a:p>
        </p:txBody>
      </p:sp>
      <p:sp>
        <p:nvSpPr>
          <p:cNvPr id="3" name="Text 1"/>
          <p:cNvSpPr/>
          <p:nvPr/>
        </p:nvSpPr>
        <p:spPr>
          <a:xfrm>
            <a:off x="793790" y="1128355"/>
            <a:ext cx="2232779" cy="278963"/>
          </a:xfrm>
          <a:prstGeom prst="rect">
            <a:avLst/>
          </a:prstGeom>
          <a:noFill/>
          <a:ln/>
        </p:spPr>
        <p:txBody>
          <a:bodyPr wrap="none" lIns="0" tIns="0" rIns="0" bIns="0" rtlCol="0" anchor="t"/>
          <a:lstStyle/>
          <a:p>
            <a:pPr algn="l" indent="0" marL="0">
              <a:lnSpc>
                <a:spcPts val="2150"/>
              </a:lnSpc>
              <a:buNone/>
            </a:pPr>
            <a:r>
              <a:rPr lang="en-US" sz="1750" b="1" dirty="0">
                <a:solidFill>
                  <a:srgbClr val="000000"/>
                </a:solidFill>
                <a:latin typeface="Josefin Sans Bold" pitchFamily="34" charset="0"/>
                <a:ea typeface="Josefin Sans Bold" pitchFamily="34" charset="-122"/>
                <a:cs typeface="Josefin Sans Bold" pitchFamily="34" charset="-120"/>
              </a:rPr>
              <a:t>Box Breathing</a:t>
            </a:r>
            <a:endParaRPr lang="en-US" sz="1750" dirty="0"/>
          </a:p>
        </p:txBody>
      </p:sp>
      <p:sp>
        <p:nvSpPr>
          <p:cNvPr id="4" name="Text 2"/>
          <p:cNvSpPr/>
          <p:nvPr/>
        </p:nvSpPr>
        <p:spPr>
          <a:xfrm>
            <a:off x="793790" y="1630561"/>
            <a:ext cx="13042821" cy="238125"/>
          </a:xfrm>
          <a:prstGeom prst="rect">
            <a:avLst/>
          </a:prstGeom>
          <a:noFill/>
          <a:ln/>
        </p:spPr>
        <p:txBody>
          <a:bodyPr wrap="none" lIns="0" tIns="0" rIns="0" bIns="0" rtlCol="0" anchor="t"/>
          <a:lstStyle/>
          <a:p>
            <a:pPr algn="l" indent="0" marL="0">
              <a:lnSpc>
                <a:spcPts val="1850"/>
              </a:lnSpc>
              <a:buNone/>
            </a:pPr>
            <a:r>
              <a:rPr lang="en-US" sz="1150" dirty="0">
                <a:solidFill>
                  <a:srgbClr val="000000"/>
                </a:solidFill>
                <a:latin typeface="Inter" pitchFamily="34" charset="0"/>
                <a:ea typeface="Inter" pitchFamily="34" charset="-122"/>
                <a:cs typeface="Inter" pitchFamily="34" charset="-120"/>
              </a:rPr>
              <a:t>This technique calms your nervous system by creating a steady rhythm your body can follow.</a:t>
            </a:r>
            <a:endParaRPr lang="en-US" sz="1150" dirty="0"/>
          </a:p>
        </p:txBody>
      </p:sp>
      <p:sp>
        <p:nvSpPr>
          <p:cNvPr id="5" name="Text 3"/>
          <p:cNvSpPr/>
          <p:nvPr/>
        </p:nvSpPr>
        <p:spPr>
          <a:xfrm>
            <a:off x="793790" y="2036088"/>
            <a:ext cx="13042821" cy="238125"/>
          </a:xfrm>
          <a:prstGeom prst="rect">
            <a:avLst/>
          </a:prstGeom>
          <a:noFill/>
          <a:ln/>
        </p:spPr>
        <p:txBody>
          <a:bodyPr wrap="none" lIns="0" tIns="0" rIns="0" bIns="0" rtlCol="0" anchor="t"/>
          <a:lstStyle/>
          <a:p>
            <a:pPr algn="l" marL="342900" indent="-342900">
              <a:lnSpc>
                <a:spcPts val="1850"/>
              </a:lnSpc>
              <a:buSzPct val="100000"/>
              <a:buFont typeface="+mj-lt"/>
              <a:buAutoNum type="arabicPeriod" startAt="1"/>
            </a:pPr>
            <a:r>
              <a:rPr lang="en-US" sz="1150" dirty="0">
                <a:solidFill>
                  <a:srgbClr val="000000"/>
                </a:solidFill>
                <a:latin typeface="Inter" pitchFamily="34" charset="0"/>
                <a:ea typeface="Inter" pitchFamily="34" charset="-122"/>
                <a:cs typeface="Inter" pitchFamily="34" charset="-120"/>
              </a:rPr>
              <a:t>Sit comfortably, feet flat on floor</a:t>
            </a:r>
            <a:endParaRPr lang="en-US" sz="1150" dirty="0"/>
          </a:p>
        </p:txBody>
      </p:sp>
      <p:sp>
        <p:nvSpPr>
          <p:cNvPr id="6" name="Text 4"/>
          <p:cNvSpPr/>
          <p:nvPr/>
        </p:nvSpPr>
        <p:spPr>
          <a:xfrm>
            <a:off x="793790" y="2326243"/>
            <a:ext cx="13042821" cy="238125"/>
          </a:xfrm>
          <a:prstGeom prst="rect">
            <a:avLst/>
          </a:prstGeom>
          <a:noFill/>
          <a:ln/>
        </p:spPr>
        <p:txBody>
          <a:bodyPr wrap="none" lIns="0" tIns="0" rIns="0" bIns="0" rtlCol="0" anchor="t"/>
          <a:lstStyle/>
          <a:p>
            <a:pPr algn="l" marL="342900" indent="-342900">
              <a:lnSpc>
                <a:spcPts val="1850"/>
              </a:lnSpc>
              <a:buSzPct val="100000"/>
              <a:buFont typeface="+mj-lt"/>
              <a:buAutoNum type="arabicPeriod" startAt="2"/>
            </a:pPr>
            <a:r>
              <a:rPr lang="en-US" sz="1150" dirty="0">
                <a:solidFill>
                  <a:srgbClr val="000000"/>
                </a:solidFill>
                <a:latin typeface="Inter" pitchFamily="34" charset="0"/>
                <a:ea typeface="Inter" pitchFamily="34" charset="-122"/>
                <a:cs typeface="Inter" pitchFamily="34" charset="-120"/>
              </a:rPr>
              <a:t>Inhale through nose: 1-2-3-4</a:t>
            </a:r>
            <a:endParaRPr lang="en-US" sz="1150" dirty="0"/>
          </a:p>
        </p:txBody>
      </p:sp>
      <p:sp>
        <p:nvSpPr>
          <p:cNvPr id="7" name="Text 5"/>
          <p:cNvSpPr/>
          <p:nvPr/>
        </p:nvSpPr>
        <p:spPr>
          <a:xfrm>
            <a:off x="793790" y="2616398"/>
            <a:ext cx="13042821" cy="238125"/>
          </a:xfrm>
          <a:prstGeom prst="rect">
            <a:avLst/>
          </a:prstGeom>
          <a:noFill/>
          <a:ln/>
        </p:spPr>
        <p:txBody>
          <a:bodyPr wrap="none" lIns="0" tIns="0" rIns="0" bIns="0" rtlCol="0" anchor="t"/>
          <a:lstStyle/>
          <a:p>
            <a:pPr algn="l" marL="342900" indent="-342900">
              <a:lnSpc>
                <a:spcPts val="1850"/>
              </a:lnSpc>
              <a:buSzPct val="100000"/>
              <a:buFont typeface="+mj-lt"/>
              <a:buAutoNum type="arabicPeriod" startAt="3"/>
            </a:pPr>
            <a:r>
              <a:rPr lang="en-US" sz="1150" dirty="0">
                <a:solidFill>
                  <a:srgbClr val="000000"/>
                </a:solidFill>
                <a:latin typeface="Inter" pitchFamily="34" charset="0"/>
                <a:ea typeface="Inter" pitchFamily="34" charset="-122"/>
                <a:cs typeface="Inter" pitchFamily="34" charset="-120"/>
              </a:rPr>
              <a:t>Hold: 1-2-3-4</a:t>
            </a:r>
            <a:endParaRPr lang="en-US" sz="1150" dirty="0"/>
          </a:p>
        </p:txBody>
      </p:sp>
      <p:sp>
        <p:nvSpPr>
          <p:cNvPr id="8" name="Text 6"/>
          <p:cNvSpPr/>
          <p:nvPr/>
        </p:nvSpPr>
        <p:spPr>
          <a:xfrm>
            <a:off x="793790" y="2906554"/>
            <a:ext cx="13042821" cy="238125"/>
          </a:xfrm>
          <a:prstGeom prst="rect">
            <a:avLst/>
          </a:prstGeom>
          <a:noFill/>
          <a:ln/>
        </p:spPr>
        <p:txBody>
          <a:bodyPr wrap="none" lIns="0" tIns="0" rIns="0" bIns="0" rtlCol="0" anchor="t"/>
          <a:lstStyle/>
          <a:p>
            <a:pPr algn="l" marL="342900" indent="-342900">
              <a:lnSpc>
                <a:spcPts val="1850"/>
              </a:lnSpc>
              <a:buSzPct val="100000"/>
              <a:buFont typeface="+mj-lt"/>
              <a:buAutoNum type="arabicPeriod" startAt="4"/>
            </a:pPr>
            <a:r>
              <a:rPr lang="en-US" sz="1150" dirty="0">
                <a:solidFill>
                  <a:srgbClr val="000000"/>
                </a:solidFill>
                <a:latin typeface="Inter" pitchFamily="34" charset="0"/>
                <a:ea typeface="Inter" pitchFamily="34" charset="-122"/>
                <a:cs typeface="Inter" pitchFamily="34" charset="-120"/>
              </a:rPr>
              <a:t>Exhale through mouth: 1-2-3-4</a:t>
            </a:r>
            <a:endParaRPr lang="en-US" sz="1150" dirty="0"/>
          </a:p>
        </p:txBody>
      </p:sp>
      <p:sp>
        <p:nvSpPr>
          <p:cNvPr id="9" name="Text 7"/>
          <p:cNvSpPr/>
          <p:nvPr/>
        </p:nvSpPr>
        <p:spPr>
          <a:xfrm>
            <a:off x="793790" y="3196709"/>
            <a:ext cx="13042821" cy="238125"/>
          </a:xfrm>
          <a:prstGeom prst="rect">
            <a:avLst/>
          </a:prstGeom>
          <a:noFill/>
          <a:ln/>
        </p:spPr>
        <p:txBody>
          <a:bodyPr wrap="none" lIns="0" tIns="0" rIns="0" bIns="0" rtlCol="0" anchor="t"/>
          <a:lstStyle/>
          <a:p>
            <a:pPr algn="l" marL="342900" indent="-342900">
              <a:lnSpc>
                <a:spcPts val="1850"/>
              </a:lnSpc>
              <a:buSzPct val="100000"/>
              <a:buFont typeface="+mj-lt"/>
              <a:buAutoNum type="arabicPeriod" startAt="5"/>
            </a:pPr>
            <a:r>
              <a:rPr lang="en-US" sz="1150" dirty="0">
                <a:solidFill>
                  <a:srgbClr val="000000"/>
                </a:solidFill>
                <a:latin typeface="Inter" pitchFamily="34" charset="0"/>
                <a:ea typeface="Inter" pitchFamily="34" charset="-122"/>
                <a:cs typeface="Inter" pitchFamily="34" charset="-120"/>
              </a:rPr>
              <a:t>Hold: 1-2-3-4</a:t>
            </a:r>
            <a:endParaRPr lang="en-US" sz="1150" dirty="0"/>
          </a:p>
        </p:txBody>
      </p:sp>
      <p:sp>
        <p:nvSpPr>
          <p:cNvPr id="10" name="Text 8"/>
          <p:cNvSpPr/>
          <p:nvPr/>
        </p:nvSpPr>
        <p:spPr>
          <a:xfrm>
            <a:off x="793790" y="3486864"/>
            <a:ext cx="13042821" cy="238125"/>
          </a:xfrm>
          <a:prstGeom prst="rect">
            <a:avLst/>
          </a:prstGeom>
          <a:noFill/>
          <a:ln/>
        </p:spPr>
        <p:txBody>
          <a:bodyPr wrap="none" lIns="0" tIns="0" rIns="0" bIns="0" rtlCol="0" anchor="t"/>
          <a:lstStyle/>
          <a:p>
            <a:pPr algn="l" marL="342900" indent="-342900">
              <a:lnSpc>
                <a:spcPts val="1850"/>
              </a:lnSpc>
              <a:buSzPct val="100000"/>
              <a:buFont typeface="+mj-lt"/>
              <a:buAutoNum type="arabicPeriod" startAt="6"/>
            </a:pPr>
            <a:r>
              <a:rPr lang="en-US" sz="1150" dirty="0">
                <a:solidFill>
                  <a:srgbClr val="000000"/>
                </a:solidFill>
                <a:latin typeface="Inter" pitchFamily="34" charset="0"/>
                <a:ea typeface="Inter" pitchFamily="34" charset="-122"/>
                <a:cs typeface="Inter" pitchFamily="34" charset="-120"/>
              </a:rPr>
              <a:t>Repeat 5 times</a:t>
            </a:r>
            <a:endParaRPr lang="en-US" sz="1150" dirty="0"/>
          </a:p>
        </p:txBody>
      </p:sp>
      <p:sp>
        <p:nvSpPr>
          <p:cNvPr id="11" name="Text 9"/>
          <p:cNvSpPr/>
          <p:nvPr/>
        </p:nvSpPr>
        <p:spPr>
          <a:xfrm>
            <a:off x="793790" y="3892391"/>
            <a:ext cx="13042821" cy="238125"/>
          </a:xfrm>
          <a:prstGeom prst="rect">
            <a:avLst/>
          </a:prstGeom>
          <a:noFill/>
          <a:ln/>
        </p:spPr>
        <p:txBody>
          <a:bodyPr wrap="none" lIns="0" tIns="0" rIns="0" bIns="0" rtlCol="0" anchor="t"/>
          <a:lstStyle/>
          <a:p>
            <a:pPr algn="l" indent="0" marL="0">
              <a:lnSpc>
                <a:spcPts val="1850"/>
              </a:lnSpc>
              <a:buNone/>
            </a:pPr>
            <a:r>
              <a:rPr lang="en-US" sz="1150" i="1" dirty="0">
                <a:solidFill>
                  <a:srgbClr val="000000"/>
                </a:solidFill>
                <a:latin typeface="Inter" pitchFamily="34" charset="0"/>
                <a:ea typeface="Inter" pitchFamily="34" charset="-122"/>
                <a:cs typeface="Inter" pitchFamily="34" charset="-120"/>
              </a:rPr>
              <a:t>Imagine tracing the sides of a square as you breathe.</a:t>
            </a:r>
            <a:endParaRPr lang="en-US" sz="1150" dirty="0"/>
          </a:p>
        </p:txBody>
      </p:sp>
      <p:sp>
        <p:nvSpPr>
          <p:cNvPr id="12" name="Shape 10"/>
          <p:cNvSpPr/>
          <p:nvPr/>
        </p:nvSpPr>
        <p:spPr>
          <a:xfrm>
            <a:off x="793790" y="4372280"/>
            <a:ext cx="13042821" cy="26194"/>
          </a:xfrm>
          <a:prstGeom prst="rect">
            <a:avLst/>
          </a:prstGeom>
          <a:solidFill>
            <a:srgbClr val="000000">
              <a:alpha val="50000"/>
            </a:srgbClr>
          </a:solidFill>
          <a:ln/>
        </p:spPr>
      </p:sp>
      <p:sp>
        <p:nvSpPr>
          <p:cNvPr id="13" name="Text 11"/>
          <p:cNvSpPr/>
          <p:nvPr/>
        </p:nvSpPr>
        <p:spPr>
          <a:xfrm>
            <a:off x="793790" y="4621649"/>
            <a:ext cx="2361724" cy="278963"/>
          </a:xfrm>
          <a:prstGeom prst="rect">
            <a:avLst/>
          </a:prstGeom>
          <a:noFill/>
          <a:ln/>
        </p:spPr>
        <p:txBody>
          <a:bodyPr wrap="none" lIns="0" tIns="0" rIns="0" bIns="0" rtlCol="0" anchor="t"/>
          <a:lstStyle/>
          <a:p>
            <a:pPr algn="l" indent="0" marL="0">
              <a:lnSpc>
                <a:spcPts val="2150"/>
              </a:lnSpc>
              <a:buNone/>
            </a:pPr>
            <a:r>
              <a:rPr lang="en-US" sz="1750" b="1" dirty="0">
                <a:solidFill>
                  <a:srgbClr val="000000"/>
                </a:solidFill>
                <a:latin typeface="Josefin Sans Bold" pitchFamily="34" charset="0"/>
                <a:ea typeface="Josefin Sans Bold" pitchFamily="34" charset="-122"/>
                <a:cs typeface="Josefin Sans Bold" pitchFamily="34" charset="-120"/>
              </a:rPr>
              <a:t>The Vagus Nerve Sigh</a:t>
            </a:r>
            <a:endParaRPr lang="en-US" sz="1750" dirty="0"/>
          </a:p>
        </p:txBody>
      </p:sp>
      <p:sp>
        <p:nvSpPr>
          <p:cNvPr id="14" name="Text 12"/>
          <p:cNvSpPr/>
          <p:nvPr/>
        </p:nvSpPr>
        <p:spPr>
          <a:xfrm>
            <a:off x="793790" y="5123855"/>
            <a:ext cx="13042821" cy="238125"/>
          </a:xfrm>
          <a:prstGeom prst="rect">
            <a:avLst/>
          </a:prstGeom>
          <a:noFill/>
          <a:ln/>
        </p:spPr>
        <p:txBody>
          <a:bodyPr wrap="none" lIns="0" tIns="0" rIns="0" bIns="0" rtlCol="0" anchor="t"/>
          <a:lstStyle/>
          <a:p>
            <a:pPr algn="l" indent="0" marL="0">
              <a:lnSpc>
                <a:spcPts val="1850"/>
              </a:lnSpc>
              <a:buNone/>
            </a:pPr>
            <a:r>
              <a:rPr lang="en-US" sz="1150" dirty="0">
                <a:solidFill>
                  <a:srgbClr val="FFFFFF"/>
                </a:solidFill>
                <a:highlight>
                  <a:srgbClr val="00A687"/>
                </a:highlight>
                <a:latin typeface="Inter" pitchFamily="34" charset="0"/>
                <a:ea typeface="Inter" pitchFamily="34" charset="-122"/>
                <a:cs typeface="Inter" pitchFamily="34" charset="-120"/>
              </a:rPr>
              <a:t>This is the fastest way to calm your nervous system</a:t>
            </a:r>
            <a:endParaRPr lang="en-US" sz="1150" dirty="0"/>
          </a:p>
        </p:txBody>
      </p:sp>
      <p:pic>
        <p:nvPicPr>
          <p:cNvPr id="15" name="Image 0" descr="preencoded.png">    </p:cNvPr>
          <p:cNvPicPr>
            <a:picLocks noChangeAspect="1"/>
          </p:cNvPicPr>
          <p:nvPr/>
        </p:nvPicPr>
        <p:blipFill>
          <a:blip r:embed="rId1"/>
          <a:stretch>
            <a:fillRect/>
          </a:stretch>
        </p:blipFill>
        <p:spPr>
          <a:xfrm>
            <a:off x="793790" y="5529382"/>
            <a:ext cx="4347567" cy="595313"/>
          </a:xfrm>
          <a:prstGeom prst="rect">
            <a:avLst/>
          </a:prstGeom>
        </p:spPr>
      </p:pic>
      <p:sp>
        <p:nvSpPr>
          <p:cNvPr id="16" name="Text 13"/>
          <p:cNvSpPr/>
          <p:nvPr/>
        </p:nvSpPr>
        <p:spPr>
          <a:xfrm>
            <a:off x="942618" y="6273522"/>
            <a:ext cx="1860590" cy="232529"/>
          </a:xfrm>
          <a:prstGeom prst="rect">
            <a:avLst/>
          </a:prstGeom>
          <a:noFill/>
          <a:ln/>
        </p:spPr>
        <p:txBody>
          <a:bodyPr wrap="none" lIns="0" tIns="0" rIns="0" bIns="0" rtlCol="0" anchor="t"/>
          <a:lstStyle/>
          <a:p>
            <a:pPr algn="l" indent="0" marL="0">
              <a:lnSpc>
                <a:spcPts val="1800"/>
              </a:lnSpc>
              <a:buNone/>
            </a:pPr>
            <a:r>
              <a:rPr lang="en-US" sz="1450" b="1" dirty="0">
                <a:solidFill>
                  <a:srgbClr val="000000"/>
                </a:solidFill>
                <a:latin typeface="Josefin Sans Bold" pitchFamily="34" charset="0"/>
                <a:ea typeface="Josefin Sans Bold" pitchFamily="34" charset="-122"/>
                <a:cs typeface="Josefin Sans Bold" pitchFamily="34" charset="-120"/>
              </a:rPr>
              <a:t>Step 1</a:t>
            </a:r>
            <a:endParaRPr lang="en-US" sz="1450" dirty="0"/>
          </a:p>
        </p:txBody>
      </p:sp>
      <p:sp>
        <p:nvSpPr>
          <p:cNvPr id="17" name="Text 14"/>
          <p:cNvSpPr/>
          <p:nvPr/>
        </p:nvSpPr>
        <p:spPr>
          <a:xfrm>
            <a:off x="942618" y="6595348"/>
            <a:ext cx="4049911" cy="476250"/>
          </a:xfrm>
          <a:prstGeom prst="rect">
            <a:avLst/>
          </a:prstGeom>
          <a:noFill/>
          <a:ln/>
        </p:spPr>
        <p:txBody>
          <a:bodyPr wrap="square" lIns="0" tIns="0" rIns="0" bIns="0" rtlCol="0" anchor="t"/>
          <a:lstStyle/>
          <a:p>
            <a:pPr algn="l" indent="0" marL="0">
              <a:lnSpc>
                <a:spcPts val="1850"/>
              </a:lnSpc>
              <a:buNone/>
            </a:pPr>
            <a:r>
              <a:rPr lang="en-US" sz="1150" dirty="0">
                <a:solidFill>
                  <a:srgbClr val="000000"/>
                </a:solidFill>
                <a:latin typeface="Inter" pitchFamily="34" charset="0"/>
                <a:ea typeface="Inter" pitchFamily="34" charset="-122"/>
                <a:cs typeface="Inter" pitchFamily="34" charset="-120"/>
              </a:rPr>
              <a:t>Take a deep breath in through your nose and fill your lungs completely</a:t>
            </a:r>
            <a:endParaRPr lang="en-US" sz="1150" dirty="0"/>
          </a:p>
        </p:txBody>
      </p:sp>
      <p:pic>
        <p:nvPicPr>
          <p:cNvPr id="18" name="Image 1" descr="preencoded.png">    </p:cNvPr>
          <p:cNvPicPr>
            <a:picLocks noChangeAspect="1"/>
          </p:cNvPicPr>
          <p:nvPr/>
        </p:nvPicPr>
        <p:blipFill>
          <a:blip r:embed="rId2"/>
          <a:stretch>
            <a:fillRect/>
          </a:stretch>
        </p:blipFill>
        <p:spPr>
          <a:xfrm>
            <a:off x="5141357" y="5529382"/>
            <a:ext cx="4347567" cy="595313"/>
          </a:xfrm>
          <a:prstGeom prst="rect">
            <a:avLst/>
          </a:prstGeom>
        </p:spPr>
      </p:pic>
      <p:sp>
        <p:nvSpPr>
          <p:cNvPr id="19" name="Text 15"/>
          <p:cNvSpPr/>
          <p:nvPr/>
        </p:nvSpPr>
        <p:spPr>
          <a:xfrm>
            <a:off x="5290185" y="6273522"/>
            <a:ext cx="1860590" cy="232529"/>
          </a:xfrm>
          <a:prstGeom prst="rect">
            <a:avLst/>
          </a:prstGeom>
          <a:noFill/>
          <a:ln/>
        </p:spPr>
        <p:txBody>
          <a:bodyPr wrap="none" lIns="0" tIns="0" rIns="0" bIns="0" rtlCol="0" anchor="t"/>
          <a:lstStyle/>
          <a:p>
            <a:pPr algn="l" indent="0" marL="0">
              <a:lnSpc>
                <a:spcPts val="1800"/>
              </a:lnSpc>
              <a:buNone/>
            </a:pPr>
            <a:r>
              <a:rPr lang="en-US" sz="1450" b="1" dirty="0">
                <a:solidFill>
                  <a:srgbClr val="000000"/>
                </a:solidFill>
                <a:latin typeface="Josefin Sans Bold" pitchFamily="34" charset="0"/>
                <a:ea typeface="Josefin Sans Bold" pitchFamily="34" charset="-122"/>
                <a:cs typeface="Josefin Sans Bold" pitchFamily="34" charset="-120"/>
              </a:rPr>
              <a:t>Step 2</a:t>
            </a:r>
            <a:endParaRPr lang="en-US" sz="1450" dirty="0"/>
          </a:p>
        </p:txBody>
      </p:sp>
      <p:sp>
        <p:nvSpPr>
          <p:cNvPr id="20" name="Text 16"/>
          <p:cNvSpPr/>
          <p:nvPr/>
        </p:nvSpPr>
        <p:spPr>
          <a:xfrm>
            <a:off x="5290185" y="6595348"/>
            <a:ext cx="4049911" cy="238125"/>
          </a:xfrm>
          <a:prstGeom prst="rect">
            <a:avLst/>
          </a:prstGeom>
          <a:noFill/>
          <a:ln/>
        </p:spPr>
        <p:txBody>
          <a:bodyPr wrap="none" lIns="0" tIns="0" rIns="0" bIns="0" rtlCol="0" anchor="t"/>
          <a:lstStyle/>
          <a:p>
            <a:pPr algn="l" indent="0" marL="0">
              <a:lnSpc>
                <a:spcPts val="1850"/>
              </a:lnSpc>
              <a:buNone/>
            </a:pPr>
            <a:r>
              <a:rPr lang="en-US" sz="1150" dirty="0">
                <a:solidFill>
                  <a:srgbClr val="000000"/>
                </a:solidFill>
                <a:latin typeface="Inter" pitchFamily="34" charset="0"/>
                <a:ea typeface="Inter" pitchFamily="34" charset="-122"/>
                <a:cs typeface="Inter" pitchFamily="34" charset="-120"/>
              </a:rPr>
              <a:t>Take a second sip of air at the top—a little more breath</a:t>
            </a:r>
            <a:endParaRPr lang="en-US" sz="1150" dirty="0"/>
          </a:p>
        </p:txBody>
      </p:sp>
      <p:pic>
        <p:nvPicPr>
          <p:cNvPr id="21" name="Image 2" descr="preencoded.png">    </p:cNvPr>
          <p:cNvPicPr>
            <a:picLocks noChangeAspect="1"/>
          </p:cNvPicPr>
          <p:nvPr/>
        </p:nvPicPr>
        <p:blipFill>
          <a:blip r:embed="rId3"/>
          <a:stretch>
            <a:fillRect/>
          </a:stretch>
        </p:blipFill>
        <p:spPr>
          <a:xfrm>
            <a:off x="9488924" y="5529382"/>
            <a:ext cx="4347567" cy="595313"/>
          </a:xfrm>
          <a:prstGeom prst="rect">
            <a:avLst/>
          </a:prstGeom>
        </p:spPr>
      </p:pic>
      <p:sp>
        <p:nvSpPr>
          <p:cNvPr id="22" name="Text 17"/>
          <p:cNvSpPr/>
          <p:nvPr/>
        </p:nvSpPr>
        <p:spPr>
          <a:xfrm>
            <a:off x="9637752" y="6273522"/>
            <a:ext cx="1860590" cy="232529"/>
          </a:xfrm>
          <a:prstGeom prst="rect">
            <a:avLst/>
          </a:prstGeom>
          <a:noFill/>
          <a:ln/>
        </p:spPr>
        <p:txBody>
          <a:bodyPr wrap="none" lIns="0" tIns="0" rIns="0" bIns="0" rtlCol="0" anchor="t"/>
          <a:lstStyle/>
          <a:p>
            <a:pPr algn="l" indent="0" marL="0">
              <a:lnSpc>
                <a:spcPts val="1800"/>
              </a:lnSpc>
              <a:buNone/>
            </a:pPr>
            <a:r>
              <a:rPr lang="en-US" sz="1450" b="1" dirty="0">
                <a:solidFill>
                  <a:srgbClr val="000000"/>
                </a:solidFill>
                <a:latin typeface="Josefin Sans Bold" pitchFamily="34" charset="0"/>
                <a:ea typeface="Josefin Sans Bold" pitchFamily="34" charset="-122"/>
                <a:cs typeface="Josefin Sans Bold" pitchFamily="34" charset="-120"/>
              </a:rPr>
              <a:t>Step 3</a:t>
            </a:r>
            <a:endParaRPr lang="en-US" sz="1450" dirty="0"/>
          </a:p>
        </p:txBody>
      </p:sp>
      <p:sp>
        <p:nvSpPr>
          <p:cNvPr id="23" name="Text 18"/>
          <p:cNvSpPr/>
          <p:nvPr/>
        </p:nvSpPr>
        <p:spPr>
          <a:xfrm>
            <a:off x="9637752" y="6595348"/>
            <a:ext cx="4049911" cy="476250"/>
          </a:xfrm>
          <a:prstGeom prst="rect">
            <a:avLst/>
          </a:prstGeom>
          <a:noFill/>
          <a:ln/>
        </p:spPr>
        <p:txBody>
          <a:bodyPr wrap="square" lIns="0" tIns="0" rIns="0" bIns="0" rtlCol="0" anchor="t"/>
          <a:lstStyle/>
          <a:p>
            <a:pPr algn="l" indent="0" marL="0">
              <a:lnSpc>
                <a:spcPts val="1850"/>
              </a:lnSpc>
              <a:buNone/>
            </a:pPr>
            <a:r>
              <a:rPr lang="en-US" sz="1150" dirty="0">
                <a:solidFill>
                  <a:srgbClr val="000000"/>
                </a:solidFill>
                <a:latin typeface="Inter" pitchFamily="34" charset="0"/>
                <a:ea typeface="Inter" pitchFamily="34" charset="-122"/>
                <a:cs typeface="Inter" pitchFamily="34" charset="-120"/>
              </a:rPr>
              <a:t>Long, slow exhale through mouth, letting it all go with a sigh sound</a:t>
            </a:r>
            <a:endParaRPr lang="en-US" sz="1150" dirty="0"/>
          </a:p>
        </p:txBody>
      </p:sp>
      <p:sp>
        <p:nvSpPr>
          <p:cNvPr id="24" name="Text 19"/>
          <p:cNvSpPr/>
          <p:nvPr/>
        </p:nvSpPr>
        <p:spPr>
          <a:xfrm>
            <a:off x="793790" y="7387828"/>
            <a:ext cx="13042821" cy="238125"/>
          </a:xfrm>
          <a:prstGeom prst="rect">
            <a:avLst/>
          </a:prstGeom>
          <a:noFill/>
          <a:ln/>
        </p:spPr>
        <p:txBody>
          <a:bodyPr wrap="none" lIns="0" tIns="0" rIns="0" bIns="0" rtlCol="0" anchor="t"/>
          <a:lstStyle/>
          <a:p>
            <a:pPr algn="l" indent="0" marL="0">
              <a:lnSpc>
                <a:spcPts val="1850"/>
              </a:lnSpc>
              <a:buNone/>
            </a:pPr>
            <a:r>
              <a:rPr lang="en-US" sz="1150" dirty="0">
                <a:solidFill>
                  <a:srgbClr val="000000"/>
                </a:solidFill>
                <a:latin typeface="Inter" pitchFamily="34" charset="0"/>
                <a:ea typeface="Inter" pitchFamily="34" charset="-122"/>
                <a:cs typeface="Inter" pitchFamily="34" charset="-120"/>
              </a:rPr>
              <a:t>Do this 2-3 times when you feel anxiety rising. It works immediately.</a:t>
            </a:r>
            <a:endParaRPr lang="en-US" sz="11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632817"/>
            <a:ext cx="6001226" cy="465177"/>
          </a:xfrm>
          <a:prstGeom prst="rect">
            <a:avLst/>
          </a:prstGeom>
          <a:noFill/>
          <a:ln/>
        </p:spPr>
        <p:txBody>
          <a:bodyPr wrap="none" lIns="0" tIns="0" rIns="0" bIns="0" rtlCol="0" anchor="t"/>
          <a:lstStyle/>
          <a:p>
            <a:pPr algn="l" indent="0" marL="0">
              <a:lnSpc>
                <a:spcPts val="3650"/>
              </a:lnSpc>
              <a:buNone/>
            </a:pPr>
            <a:r>
              <a:rPr lang="en-US" sz="2900" b="1" dirty="0">
                <a:solidFill>
                  <a:srgbClr val="000000"/>
                </a:solidFill>
                <a:latin typeface="Josefin Sans Bold" pitchFamily="34" charset="0"/>
                <a:ea typeface="Josefin Sans Bold" pitchFamily="34" charset="-122"/>
                <a:cs typeface="Josefin Sans Bold" pitchFamily="34" charset="-120"/>
              </a:rPr>
              <a:t>Your 7-Day Nervous System Reset</a:t>
            </a:r>
            <a:endParaRPr lang="en-US" sz="2900" dirty="0"/>
          </a:p>
        </p:txBody>
      </p:sp>
      <p:sp>
        <p:nvSpPr>
          <p:cNvPr id="3" name="Text 1"/>
          <p:cNvSpPr/>
          <p:nvPr/>
        </p:nvSpPr>
        <p:spPr>
          <a:xfrm>
            <a:off x="793790" y="1157526"/>
            <a:ext cx="10000178" cy="232529"/>
          </a:xfrm>
          <a:prstGeom prst="rect">
            <a:avLst/>
          </a:prstGeom>
          <a:noFill/>
          <a:ln/>
        </p:spPr>
        <p:txBody>
          <a:bodyPr wrap="none" lIns="0" tIns="0" rIns="0" bIns="0" rtlCol="0" anchor="t"/>
          <a:lstStyle/>
          <a:p>
            <a:pPr algn="l" indent="0" marL="0">
              <a:lnSpc>
                <a:spcPts val="1800"/>
              </a:lnSpc>
              <a:buNone/>
            </a:pPr>
            <a:r>
              <a:rPr lang="en-US" sz="1450" b="1" dirty="0">
                <a:solidFill>
                  <a:srgbClr val="000000"/>
                </a:solidFill>
                <a:latin typeface="Josefin Sans Bold" pitchFamily="34" charset="0"/>
                <a:ea typeface="Josefin Sans Bold" pitchFamily="34" charset="-122"/>
                <a:cs typeface="Josefin Sans Bold" pitchFamily="34" charset="-120"/>
              </a:rPr>
              <a:t>Each day, spend 10-15 minutes with one practice. This isn't about perfection—it's about building your calm muscle.</a:t>
            </a:r>
            <a:endParaRPr lang="en-US" sz="1450" dirty="0"/>
          </a:p>
        </p:txBody>
      </p:sp>
      <p:sp>
        <p:nvSpPr>
          <p:cNvPr id="4" name="Shape 2"/>
          <p:cNvSpPr/>
          <p:nvPr/>
        </p:nvSpPr>
        <p:spPr>
          <a:xfrm>
            <a:off x="7307580" y="1613297"/>
            <a:ext cx="15240" cy="5983486"/>
          </a:xfrm>
          <a:prstGeom prst="roundRect">
            <a:avLst>
              <a:gd name="adj" fmla="val 410233"/>
            </a:avLst>
          </a:prstGeom>
          <a:solidFill>
            <a:srgbClr val="B2E5DB"/>
          </a:solidFill>
          <a:ln/>
        </p:spPr>
      </p:sp>
      <p:sp>
        <p:nvSpPr>
          <p:cNvPr id="5" name="Shape 3"/>
          <p:cNvSpPr/>
          <p:nvPr/>
        </p:nvSpPr>
        <p:spPr>
          <a:xfrm>
            <a:off x="6716494" y="1773079"/>
            <a:ext cx="446484" cy="15240"/>
          </a:xfrm>
          <a:prstGeom prst="roundRect">
            <a:avLst>
              <a:gd name="adj" fmla="val 410233"/>
            </a:avLst>
          </a:prstGeom>
          <a:solidFill>
            <a:srgbClr val="B2E5DB"/>
          </a:solidFill>
          <a:ln/>
        </p:spPr>
      </p:sp>
      <p:sp>
        <p:nvSpPr>
          <p:cNvPr id="6" name="Shape 4"/>
          <p:cNvSpPr/>
          <p:nvPr/>
        </p:nvSpPr>
        <p:spPr>
          <a:xfrm>
            <a:off x="7147739" y="1613297"/>
            <a:ext cx="334923" cy="334923"/>
          </a:xfrm>
          <a:prstGeom prst="roundRect">
            <a:avLst>
              <a:gd name="adj" fmla="val 18667"/>
            </a:avLst>
          </a:prstGeom>
          <a:solidFill>
            <a:srgbClr val="CCFFF5"/>
          </a:solidFill>
          <a:ln w="7620">
            <a:solidFill>
              <a:srgbClr val="B2E5DB"/>
            </a:solidFill>
            <a:prstDash val="solid"/>
          </a:ln>
        </p:spPr>
      </p:sp>
      <p:sp>
        <p:nvSpPr>
          <p:cNvPr id="7" name="Text 5"/>
          <p:cNvSpPr/>
          <p:nvPr/>
        </p:nvSpPr>
        <p:spPr>
          <a:xfrm>
            <a:off x="7203519" y="1641158"/>
            <a:ext cx="223242" cy="279083"/>
          </a:xfrm>
          <a:prstGeom prst="rect">
            <a:avLst/>
          </a:prstGeom>
          <a:noFill/>
          <a:ln/>
        </p:spPr>
        <p:txBody>
          <a:bodyPr wrap="none" lIns="0" tIns="0" rIns="0" bIns="0" rtlCol="0" anchor="t"/>
          <a:lstStyle/>
          <a:p>
            <a:pPr algn="ctr" indent="0" marL="0">
              <a:lnSpc>
                <a:spcPts val="1750"/>
              </a:lnSpc>
              <a:buNone/>
            </a:pPr>
            <a:r>
              <a:rPr lang="en-US" sz="1750" b="1" dirty="0">
                <a:solidFill>
                  <a:srgbClr val="000000"/>
                </a:solidFill>
                <a:latin typeface="Josefin Sans Bold" pitchFamily="34" charset="0"/>
                <a:ea typeface="Josefin Sans Bold" pitchFamily="34" charset="-122"/>
                <a:cs typeface="Josefin Sans Bold" pitchFamily="34" charset="-120"/>
              </a:rPr>
              <a:t>1</a:t>
            </a:r>
            <a:endParaRPr lang="en-US" sz="1750" dirty="0"/>
          </a:p>
        </p:txBody>
      </p:sp>
      <p:sp>
        <p:nvSpPr>
          <p:cNvPr id="8" name="Text 6"/>
          <p:cNvSpPr/>
          <p:nvPr/>
        </p:nvSpPr>
        <p:spPr>
          <a:xfrm>
            <a:off x="4109680" y="1664375"/>
            <a:ext cx="2461260" cy="232529"/>
          </a:xfrm>
          <a:prstGeom prst="rect">
            <a:avLst/>
          </a:prstGeom>
          <a:noFill/>
          <a:ln/>
        </p:spPr>
        <p:txBody>
          <a:bodyPr wrap="none" lIns="0" tIns="0" rIns="0" bIns="0" rtlCol="0" anchor="t"/>
          <a:lstStyle/>
          <a:p>
            <a:pPr algn="r" indent="0" marL="0">
              <a:lnSpc>
                <a:spcPts val="1800"/>
              </a:lnSpc>
              <a:buNone/>
            </a:pPr>
            <a:r>
              <a:rPr lang="en-US" sz="1450" b="1" dirty="0">
                <a:solidFill>
                  <a:srgbClr val="000000"/>
                </a:solidFill>
                <a:latin typeface="Josefin Sans Bold" pitchFamily="34" charset="0"/>
                <a:ea typeface="Josefin Sans Bold" pitchFamily="34" charset="-122"/>
                <a:cs typeface="Josefin Sans Bold" pitchFamily="34" charset="-120"/>
              </a:rPr>
              <a:t>Day 1: Safe Space Inventory</a:t>
            </a:r>
            <a:endParaRPr lang="en-US" sz="1450" dirty="0"/>
          </a:p>
        </p:txBody>
      </p:sp>
      <p:sp>
        <p:nvSpPr>
          <p:cNvPr id="9" name="Text 7"/>
          <p:cNvSpPr/>
          <p:nvPr/>
        </p:nvSpPr>
        <p:spPr>
          <a:xfrm>
            <a:off x="793790" y="1986201"/>
            <a:ext cx="5777151" cy="714375"/>
          </a:xfrm>
          <a:prstGeom prst="rect">
            <a:avLst/>
          </a:prstGeom>
          <a:noFill/>
          <a:ln/>
        </p:spPr>
        <p:txBody>
          <a:bodyPr wrap="square" lIns="0" tIns="0" rIns="0" bIns="0" rtlCol="0" anchor="t"/>
          <a:lstStyle/>
          <a:p>
            <a:pPr algn="r" indent="0" marL="0">
              <a:lnSpc>
                <a:spcPts val="1850"/>
              </a:lnSpc>
              <a:buNone/>
            </a:pPr>
            <a:r>
              <a:rPr lang="en-US" sz="1150" dirty="0">
                <a:solidFill>
                  <a:srgbClr val="000000"/>
                </a:solidFill>
                <a:latin typeface="Inter" pitchFamily="34" charset="0"/>
                <a:ea typeface="Inter" pitchFamily="34" charset="-122"/>
                <a:cs typeface="Inter" pitchFamily="34" charset="-120"/>
              </a:rPr>
              <a:t>Walk through your home and identify 3 places where you feel most safe. These become your panic safe zones. Journal about what makes them feel safe and how to enhance that feeling.</a:t>
            </a:r>
            <a:endParaRPr lang="en-US" sz="1150" dirty="0"/>
          </a:p>
        </p:txBody>
      </p:sp>
      <p:sp>
        <p:nvSpPr>
          <p:cNvPr id="10" name="Shape 8"/>
          <p:cNvSpPr/>
          <p:nvPr/>
        </p:nvSpPr>
        <p:spPr>
          <a:xfrm>
            <a:off x="7467421" y="2666048"/>
            <a:ext cx="446484" cy="15240"/>
          </a:xfrm>
          <a:prstGeom prst="roundRect">
            <a:avLst>
              <a:gd name="adj" fmla="val 410233"/>
            </a:avLst>
          </a:prstGeom>
          <a:solidFill>
            <a:srgbClr val="B2E5DB"/>
          </a:solidFill>
          <a:ln/>
        </p:spPr>
      </p:sp>
      <p:sp>
        <p:nvSpPr>
          <p:cNvPr id="11" name="Shape 9"/>
          <p:cNvSpPr/>
          <p:nvPr/>
        </p:nvSpPr>
        <p:spPr>
          <a:xfrm>
            <a:off x="7147739" y="2506266"/>
            <a:ext cx="334923" cy="334923"/>
          </a:xfrm>
          <a:prstGeom prst="roundRect">
            <a:avLst>
              <a:gd name="adj" fmla="val 18667"/>
            </a:avLst>
          </a:prstGeom>
          <a:solidFill>
            <a:srgbClr val="CCFFF5"/>
          </a:solidFill>
          <a:ln w="7620">
            <a:solidFill>
              <a:srgbClr val="B2E5DB"/>
            </a:solidFill>
            <a:prstDash val="solid"/>
          </a:ln>
        </p:spPr>
      </p:sp>
      <p:sp>
        <p:nvSpPr>
          <p:cNvPr id="12" name="Text 10"/>
          <p:cNvSpPr/>
          <p:nvPr/>
        </p:nvSpPr>
        <p:spPr>
          <a:xfrm>
            <a:off x="7203519" y="2534126"/>
            <a:ext cx="223242" cy="279083"/>
          </a:xfrm>
          <a:prstGeom prst="rect">
            <a:avLst/>
          </a:prstGeom>
          <a:noFill/>
          <a:ln/>
        </p:spPr>
        <p:txBody>
          <a:bodyPr wrap="none" lIns="0" tIns="0" rIns="0" bIns="0" rtlCol="0" anchor="t"/>
          <a:lstStyle/>
          <a:p>
            <a:pPr algn="ctr" indent="0" marL="0">
              <a:lnSpc>
                <a:spcPts val="1750"/>
              </a:lnSpc>
              <a:buNone/>
            </a:pPr>
            <a:r>
              <a:rPr lang="en-US" sz="1750" b="1" dirty="0">
                <a:solidFill>
                  <a:srgbClr val="000000"/>
                </a:solidFill>
                <a:latin typeface="Josefin Sans Bold" pitchFamily="34" charset="0"/>
                <a:ea typeface="Josefin Sans Bold" pitchFamily="34" charset="-122"/>
                <a:cs typeface="Josefin Sans Bold" pitchFamily="34" charset="-120"/>
              </a:rPr>
              <a:t>2</a:t>
            </a:r>
            <a:endParaRPr lang="en-US" sz="1750" dirty="0"/>
          </a:p>
        </p:txBody>
      </p:sp>
      <p:sp>
        <p:nvSpPr>
          <p:cNvPr id="13" name="Text 11"/>
          <p:cNvSpPr/>
          <p:nvPr/>
        </p:nvSpPr>
        <p:spPr>
          <a:xfrm>
            <a:off x="8059460" y="2557343"/>
            <a:ext cx="2190988" cy="232529"/>
          </a:xfrm>
          <a:prstGeom prst="rect">
            <a:avLst/>
          </a:prstGeom>
          <a:noFill/>
          <a:ln/>
        </p:spPr>
        <p:txBody>
          <a:bodyPr wrap="none" lIns="0" tIns="0" rIns="0" bIns="0" rtlCol="0" anchor="t"/>
          <a:lstStyle/>
          <a:p>
            <a:pPr algn="l" indent="0" marL="0">
              <a:lnSpc>
                <a:spcPts val="1800"/>
              </a:lnSpc>
              <a:buNone/>
            </a:pPr>
            <a:r>
              <a:rPr lang="en-US" sz="1450" b="1" dirty="0">
                <a:solidFill>
                  <a:srgbClr val="000000"/>
                </a:solidFill>
                <a:latin typeface="Josefin Sans Bold" pitchFamily="34" charset="0"/>
                <a:ea typeface="Josefin Sans Bold" pitchFamily="34" charset="-122"/>
                <a:cs typeface="Josefin Sans Bold" pitchFamily="34" charset="-120"/>
              </a:rPr>
              <a:t>Day 2: Breath Awareness</a:t>
            </a:r>
            <a:endParaRPr lang="en-US" sz="1450" dirty="0"/>
          </a:p>
        </p:txBody>
      </p:sp>
      <p:sp>
        <p:nvSpPr>
          <p:cNvPr id="14" name="Text 12"/>
          <p:cNvSpPr/>
          <p:nvPr/>
        </p:nvSpPr>
        <p:spPr>
          <a:xfrm>
            <a:off x="8059460" y="2879169"/>
            <a:ext cx="5777151" cy="476250"/>
          </a:xfrm>
          <a:prstGeom prst="rect">
            <a:avLst/>
          </a:prstGeom>
          <a:noFill/>
          <a:ln/>
        </p:spPr>
        <p:txBody>
          <a:bodyPr wrap="square" lIns="0" tIns="0" rIns="0" bIns="0" rtlCol="0" anchor="t"/>
          <a:lstStyle/>
          <a:p>
            <a:pPr algn="l" indent="0" marL="0">
              <a:lnSpc>
                <a:spcPts val="1850"/>
              </a:lnSpc>
              <a:buNone/>
            </a:pPr>
            <a:r>
              <a:rPr lang="en-US" sz="1150" dirty="0">
                <a:solidFill>
                  <a:srgbClr val="000000"/>
                </a:solidFill>
                <a:latin typeface="Inter" pitchFamily="34" charset="0"/>
                <a:ea typeface="Inter" pitchFamily="34" charset="-122"/>
                <a:cs typeface="Inter" pitchFamily="34" charset="-120"/>
              </a:rPr>
              <a:t>Set a timer for 5 minutes. Sit quietly and notice your breath without changing it. Where do you feel it? Chest? Belly? Nose? Just observe without judgment.</a:t>
            </a:r>
            <a:endParaRPr lang="en-US" sz="1150" dirty="0"/>
          </a:p>
        </p:txBody>
      </p:sp>
      <p:sp>
        <p:nvSpPr>
          <p:cNvPr id="15" name="Shape 13"/>
          <p:cNvSpPr/>
          <p:nvPr/>
        </p:nvSpPr>
        <p:spPr>
          <a:xfrm>
            <a:off x="6716494" y="3435787"/>
            <a:ext cx="446484" cy="15240"/>
          </a:xfrm>
          <a:prstGeom prst="roundRect">
            <a:avLst>
              <a:gd name="adj" fmla="val 410233"/>
            </a:avLst>
          </a:prstGeom>
          <a:solidFill>
            <a:srgbClr val="B2E5DB"/>
          </a:solidFill>
          <a:ln/>
        </p:spPr>
      </p:sp>
      <p:sp>
        <p:nvSpPr>
          <p:cNvPr id="16" name="Shape 14"/>
          <p:cNvSpPr/>
          <p:nvPr/>
        </p:nvSpPr>
        <p:spPr>
          <a:xfrm>
            <a:off x="7147739" y="3276005"/>
            <a:ext cx="334923" cy="334923"/>
          </a:xfrm>
          <a:prstGeom prst="roundRect">
            <a:avLst>
              <a:gd name="adj" fmla="val 18667"/>
            </a:avLst>
          </a:prstGeom>
          <a:solidFill>
            <a:srgbClr val="CCFFF5"/>
          </a:solidFill>
          <a:ln w="7620">
            <a:solidFill>
              <a:srgbClr val="B2E5DB"/>
            </a:solidFill>
            <a:prstDash val="solid"/>
          </a:ln>
        </p:spPr>
      </p:sp>
      <p:sp>
        <p:nvSpPr>
          <p:cNvPr id="17" name="Text 15"/>
          <p:cNvSpPr/>
          <p:nvPr/>
        </p:nvSpPr>
        <p:spPr>
          <a:xfrm>
            <a:off x="7203519" y="3303865"/>
            <a:ext cx="223242" cy="279083"/>
          </a:xfrm>
          <a:prstGeom prst="rect">
            <a:avLst/>
          </a:prstGeom>
          <a:noFill/>
          <a:ln/>
        </p:spPr>
        <p:txBody>
          <a:bodyPr wrap="none" lIns="0" tIns="0" rIns="0" bIns="0" rtlCol="0" anchor="t"/>
          <a:lstStyle/>
          <a:p>
            <a:pPr algn="ctr" indent="0" marL="0">
              <a:lnSpc>
                <a:spcPts val="1750"/>
              </a:lnSpc>
              <a:buNone/>
            </a:pPr>
            <a:r>
              <a:rPr lang="en-US" sz="1750" b="1" dirty="0">
                <a:solidFill>
                  <a:srgbClr val="000000"/>
                </a:solidFill>
                <a:latin typeface="Josefin Sans Bold" pitchFamily="34" charset="0"/>
                <a:ea typeface="Josefin Sans Bold" pitchFamily="34" charset="-122"/>
                <a:cs typeface="Josefin Sans Bold" pitchFamily="34" charset="-120"/>
              </a:rPr>
              <a:t>3</a:t>
            </a:r>
            <a:endParaRPr lang="en-US" sz="1750" dirty="0"/>
          </a:p>
        </p:txBody>
      </p:sp>
      <p:sp>
        <p:nvSpPr>
          <p:cNvPr id="18" name="Text 16"/>
          <p:cNvSpPr/>
          <p:nvPr/>
        </p:nvSpPr>
        <p:spPr>
          <a:xfrm>
            <a:off x="4251722" y="3327083"/>
            <a:ext cx="2319218" cy="232529"/>
          </a:xfrm>
          <a:prstGeom prst="rect">
            <a:avLst/>
          </a:prstGeom>
          <a:noFill/>
          <a:ln/>
        </p:spPr>
        <p:txBody>
          <a:bodyPr wrap="none" lIns="0" tIns="0" rIns="0" bIns="0" rtlCol="0" anchor="t"/>
          <a:lstStyle/>
          <a:p>
            <a:pPr algn="r" indent="0" marL="0">
              <a:lnSpc>
                <a:spcPts val="1800"/>
              </a:lnSpc>
              <a:buNone/>
            </a:pPr>
            <a:r>
              <a:rPr lang="en-US" sz="1450" b="1" dirty="0">
                <a:solidFill>
                  <a:srgbClr val="000000"/>
                </a:solidFill>
                <a:latin typeface="Josefin Sans Bold" pitchFamily="34" charset="0"/>
                <a:ea typeface="Josefin Sans Bold" pitchFamily="34" charset="-122"/>
                <a:cs typeface="Josefin Sans Bold" pitchFamily="34" charset="-120"/>
              </a:rPr>
              <a:t>Day 3: Grounding Practice</a:t>
            </a:r>
            <a:endParaRPr lang="en-US" sz="1450" dirty="0"/>
          </a:p>
        </p:txBody>
      </p:sp>
      <p:sp>
        <p:nvSpPr>
          <p:cNvPr id="19" name="Text 17"/>
          <p:cNvSpPr/>
          <p:nvPr/>
        </p:nvSpPr>
        <p:spPr>
          <a:xfrm>
            <a:off x="793790" y="3648908"/>
            <a:ext cx="5777151" cy="714375"/>
          </a:xfrm>
          <a:prstGeom prst="rect">
            <a:avLst/>
          </a:prstGeom>
          <a:noFill/>
          <a:ln/>
        </p:spPr>
        <p:txBody>
          <a:bodyPr wrap="square" lIns="0" tIns="0" rIns="0" bIns="0" rtlCol="0" anchor="t"/>
          <a:lstStyle/>
          <a:p>
            <a:pPr algn="r" indent="0" marL="0">
              <a:lnSpc>
                <a:spcPts val="1850"/>
              </a:lnSpc>
              <a:buNone/>
            </a:pPr>
            <a:r>
              <a:rPr lang="en-US" sz="1150" dirty="0">
                <a:solidFill>
                  <a:srgbClr val="000000"/>
                </a:solidFill>
                <a:latin typeface="Inter" pitchFamily="34" charset="0"/>
                <a:ea typeface="Inter" pitchFamily="34" charset="-122"/>
                <a:cs typeface="Inter" pitchFamily="34" charset="-120"/>
              </a:rPr>
              <a:t>Do the 5-4-3-2-1 technique when you're calm. Practicing in calm moments makes it easier to access when you're anxious. Notice which sense is easiest to focus on.</a:t>
            </a:r>
            <a:endParaRPr lang="en-US" sz="1150" dirty="0"/>
          </a:p>
        </p:txBody>
      </p:sp>
      <p:sp>
        <p:nvSpPr>
          <p:cNvPr id="20" name="Shape 18"/>
          <p:cNvSpPr/>
          <p:nvPr/>
        </p:nvSpPr>
        <p:spPr>
          <a:xfrm>
            <a:off x="7467421" y="4205526"/>
            <a:ext cx="446484" cy="15240"/>
          </a:xfrm>
          <a:prstGeom prst="roundRect">
            <a:avLst>
              <a:gd name="adj" fmla="val 410233"/>
            </a:avLst>
          </a:prstGeom>
          <a:solidFill>
            <a:srgbClr val="B2E5DB"/>
          </a:solidFill>
          <a:ln/>
        </p:spPr>
      </p:sp>
      <p:sp>
        <p:nvSpPr>
          <p:cNvPr id="21" name="Shape 19"/>
          <p:cNvSpPr/>
          <p:nvPr/>
        </p:nvSpPr>
        <p:spPr>
          <a:xfrm>
            <a:off x="7147739" y="4045744"/>
            <a:ext cx="334923" cy="334923"/>
          </a:xfrm>
          <a:prstGeom prst="roundRect">
            <a:avLst>
              <a:gd name="adj" fmla="val 18667"/>
            </a:avLst>
          </a:prstGeom>
          <a:solidFill>
            <a:srgbClr val="CCFFF5"/>
          </a:solidFill>
          <a:ln w="7620">
            <a:solidFill>
              <a:srgbClr val="B2E5DB"/>
            </a:solidFill>
            <a:prstDash val="solid"/>
          </a:ln>
        </p:spPr>
      </p:sp>
      <p:sp>
        <p:nvSpPr>
          <p:cNvPr id="22" name="Text 20"/>
          <p:cNvSpPr/>
          <p:nvPr/>
        </p:nvSpPr>
        <p:spPr>
          <a:xfrm>
            <a:off x="7203519" y="4073604"/>
            <a:ext cx="223242" cy="279083"/>
          </a:xfrm>
          <a:prstGeom prst="rect">
            <a:avLst/>
          </a:prstGeom>
          <a:noFill/>
          <a:ln/>
        </p:spPr>
        <p:txBody>
          <a:bodyPr wrap="none" lIns="0" tIns="0" rIns="0" bIns="0" rtlCol="0" anchor="t"/>
          <a:lstStyle/>
          <a:p>
            <a:pPr algn="ctr" indent="0" marL="0">
              <a:lnSpc>
                <a:spcPts val="1750"/>
              </a:lnSpc>
              <a:buNone/>
            </a:pPr>
            <a:r>
              <a:rPr lang="en-US" sz="1750" b="1" dirty="0">
                <a:solidFill>
                  <a:srgbClr val="000000"/>
                </a:solidFill>
                <a:latin typeface="Josefin Sans Bold" pitchFamily="34" charset="0"/>
                <a:ea typeface="Josefin Sans Bold" pitchFamily="34" charset="-122"/>
                <a:cs typeface="Josefin Sans Bold" pitchFamily="34" charset="-120"/>
              </a:rPr>
              <a:t>4</a:t>
            </a:r>
            <a:endParaRPr lang="en-US" sz="1750" dirty="0"/>
          </a:p>
        </p:txBody>
      </p:sp>
      <p:sp>
        <p:nvSpPr>
          <p:cNvPr id="23" name="Text 21"/>
          <p:cNvSpPr/>
          <p:nvPr/>
        </p:nvSpPr>
        <p:spPr>
          <a:xfrm>
            <a:off x="8059460" y="4096822"/>
            <a:ext cx="1860590" cy="232529"/>
          </a:xfrm>
          <a:prstGeom prst="rect">
            <a:avLst/>
          </a:prstGeom>
          <a:noFill/>
          <a:ln/>
        </p:spPr>
        <p:txBody>
          <a:bodyPr wrap="none" lIns="0" tIns="0" rIns="0" bIns="0" rtlCol="0" anchor="t"/>
          <a:lstStyle/>
          <a:p>
            <a:pPr algn="l" indent="0" marL="0">
              <a:lnSpc>
                <a:spcPts val="1800"/>
              </a:lnSpc>
              <a:buNone/>
            </a:pPr>
            <a:r>
              <a:rPr lang="en-US" sz="1450" b="1" dirty="0">
                <a:solidFill>
                  <a:srgbClr val="000000"/>
                </a:solidFill>
                <a:latin typeface="Josefin Sans Bold" pitchFamily="34" charset="0"/>
                <a:ea typeface="Josefin Sans Bold" pitchFamily="34" charset="-122"/>
                <a:cs typeface="Josefin Sans Bold" pitchFamily="34" charset="-120"/>
              </a:rPr>
              <a:t>Day 4: Cold Therapy</a:t>
            </a:r>
            <a:endParaRPr lang="en-US" sz="1450" dirty="0"/>
          </a:p>
        </p:txBody>
      </p:sp>
      <p:sp>
        <p:nvSpPr>
          <p:cNvPr id="24" name="Text 22"/>
          <p:cNvSpPr/>
          <p:nvPr/>
        </p:nvSpPr>
        <p:spPr>
          <a:xfrm>
            <a:off x="8059460" y="4418648"/>
            <a:ext cx="5777151" cy="714375"/>
          </a:xfrm>
          <a:prstGeom prst="rect">
            <a:avLst/>
          </a:prstGeom>
          <a:noFill/>
          <a:ln/>
        </p:spPr>
        <p:txBody>
          <a:bodyPr wrap="square" lIns="0" tIns="0" rIns="0" bIns="0" rtlCol="0" anchor="t"/>
          <a:lstStyle/>
          <a:p>
            <a:pPr algn="l" indent="0" marL="0">
              <a:lnSpc>
                <a:spcPts val="1850"/>
              </a:lnSpc>
              <a:buNone/>
            </a:pPr>
            <a:r>
              <a:rPr lang="en-US" sz="1150" dirty="0">
                <a:solidFill>
                  <a:srgbClr val="000000"/>
                </a:solidFill>
                <a:latin typeface="Inter" pitchFamily="34" charset="0"/>
                <a:ea typeface="Inter" pitchFamily="34" charset="-122"/>
                <a:cs typeface="Inter" pitchFamily="34" charset="-120"/>
              </a:rPr>
              <a:t>Try 3 different cold techniques: splash face with cold water, hold ice cube, drink ice water. Notice which feels most grounding. Cold interrupts the panic cycle instantly.</a:t>
            </a:r>
            <a:endParaRPr lang="en-US" sz="1150" dirty="0"/>
          </a:p>
        </p:txBody>
      </p:sp>
      <p:sp>
        <p:nvSpPr>
          <p:cNvPr id="25" name="Shape 23"/>
          <p:cNvSpPr/>
          <p:nvPr/>
        </p:nvSpPr>
        <p:spPr>
          <a:xfrm>
            <a:off x="6716494" y="4975265"/>
            <a:ext cx="446484" cy="15240"/>
          </a:xfrm>
          <a:prstGeom prst="roundRect">
            <a:avLst>
              <a:gd name="adj" fmla="val 410233"/>
            </a:avLst>
          </a:prstGeom>
          <a:solidFill>
            <a:srgbClr val="B2E5DB"/>
          </a:solidFill>
          <a:ln/>
        </p:spPr>
      </p:sp>
      <p:sp>
        <p:nvSpPr>
          <p:cNvPr id="26" name="Shape 24"/>
          <p:cNvSpPr/>
          <p:nvPr/>
        </p:nvSpPr>
        <p:spPr>
          <a:xfrm>
            <a:off x="7147739" y="4815483"/>
            <a:ext cx="334923" cy="334923"/>
          </a:xfrm>
          <a:prstGeom prst="roundRect">
            <a:avLst>
              <a:gd name="adj" fmla="val 18667"/>
            </a:avLst>
          </a:prstGeom>
          <a:solidFill>
            <a:srgbClr val="CCFFF5"/>
          </a:solidFill>
          <a:ln w="7620">
            <a:solidFill>
              <a:srgbClr val="B2E5DB"/>
            </a:solidFill>
            <a:prstDash val="solid"/>
          </a:ln>
        </p:spPr>
      </p:sp>
      <p:sp>
        <p:nvSpPr>
          <p:cNvPr id="27" name="Text 25"/>
          <p:cNvSpPr/>
          <p:nvPr/>
        </p:nvSpPr>
        <p:spPr>
          <a:xfrm>
            <a:off x="7203519" y="4843343"/>
            <a:ext cx="223242" cy="279083"/>
          </a:xfrm>
          <a:prstGeom prst="rect">
            <a:avLst/>
          </a:prstGeom>
          <a:noFill/>
          <a:ln/>
        </p:spPr>
        <p:txBody>
          <a:bodyPr wrap="none" lIns="0" tIns="0" rIns="0" bIns="0" rtlCol="0" anchor="t"/>
          <a:lstStyle/>
          <a:p>
            <a:pPr algn="ctr" indent="0" marL="0">
              <a:lnSpc>
                <a:spcPts val="1750"/>
              </a:lnSpc>
              <a:buNone/>
            </a:pPr>
            <a:r>
              <a:rPr lang="en-US" sz="1750" b="1" dirty="0">
                <a:solidFill>
                  <a:srgbClr val="000000"/>
                </a:solidFill>
                <a:latin typeface="Josefin Sans Bold" pitchFamily="34" charset="0"/>
                <a:ea typeface="Josefin Sans Bold" pitchFamily="34" charset="-122"/>
                <a:cs typeface="Josefin Sans Bold" pitchFamily="34" charset="-120"/>
              </a:rPr>
              <a:t>5</a:t>
            </a:r>
            <a:endParaRPr lang="en-US" sz="1750" dirty="0"/>
          </a:p>
        </p:txBody>
      </p:sp>
      <p:sp>
        <p:nvSpPr>
          <p:cNvPr id="28" name="Text 26"/>
          <p:cNvSpPr/>
          <p:nvPr/>
        </p:nvSpPr>
        <p:spPr>
          <a:xfrm>
            <a:off x="4096345" y="4866561"/>
            <a:ext cx="2474595" cy="232529"/>
          </a:xfrm>
          <a:prstGeom prst="rect">
            <a:avLst/>
          </a:prstGeom>
          <a:noFill/>
          <a:ln/>
        </p:spPr>
        <p:txBody>
          <a:bodyPr wrap="none" lIns="0" tIns="0" rIns="0" bIns="0" rtlCol="0" anchor="t"/>
          <a:lstStyle/>
          <a:p>
            <a:pPr algn="r" indent="0" marL="0">
              <a:lnSpc>
                <a:spcPts val="1800"/>
              </a:lnSpc>
              <a:buNone/>
            </a:pPr>
            <a:r>
              <a:rPr lang="en-US" sz="1450" b="1" dirty="0">
                <a:solidFill>
                  <a:srgbClr val="000000"/>
                </a:solidFill>
                <a:latin typeface="Josefin Sans Bold" pitchFamily="34" charset="0"/>
                <a:ea typeface="Josefin Sans Bold" pitchFamily="34" charset="-122"/>
                <a:cs typeface="Josefin Sans Bold" pitchFamily="34" charset="-120"/>
              </a:rPr>
              <a:t>Day 5: Movement &amp; Release</a:t>
            </a:r>
            <a:endParaRPr lang="en-US" sz="1450" dirty="0"/>
          </a:p>
        </p:txBody>
      </p:sp>
      <p:sp>
        <p:nvSpPr>
          <p:cNvPr id="29" name="Text 27"/>
          <p:cNvSpPr/>
          <p:nvPr/>
        </p:nvSpPr>
        <p:spPr>
          <a:xfrm>
            <a:off x="793790" y="5188387"/>
            <a:ext cx="5777151" cy="714375"/>
          </a:xfrm>
          <a:prstGeom prst="rect">
            <a:avLst/>
          </a:prstGeom>
          <a:noFill/>
          <a:ln/>
        </p:spPr>
        <p:txBody>
          <a:bodyPr wrap="square" lIns="0" tIns="0" rIns="0" bIns="0" rtlCol="0" anchor="t"/>
          <a:lstStyle/>
          <a:p>
            <a:pPr algn="r" indent="0" marL="0">
              <a:lnSpc>
                <a:spcPts val="1850"/>
              </a:lnSpc>
              <a:buNone/>
            </a:pPr>
            <a:r>
              <a:rPr lang="en-US" sz="1150" dirty="0">
                <a:solidFill>
                  <a:srgbClr val="000000"/>
                </a:solidFill>
                <a:latin typeface="Inter" pitchFamily="34" charset="0"/>
                <a:ea typeface="Inter" pitchFamily="34" charset="-122"/>
                <a:cs typeface="Inter" pitchFamily="34" charset="-120"/>
              </a:rPr>
              <a:t>When stress comes up, shake your body for 60 seconds. Shake your hands, arms, legs—let it look silly. This completes the stress cycle and releases trapped energy.</a:t>
            </a:r>
            <a:endParaRPr lang="en-US" sz="1150" dirty="0"/>
          </a:p>
        </p:txBody>
      </p:sp>
      <p:sp>
        <p:nvSpPr>
          <p:cNvPr id="30" name="Shape 28"/>
          <p:cNvSpPr/>
          <p:nvPr/>
        </p:nvSpPr>
        <p:spPr>
          <a:xfrm>
            <a:off x="7467421" y="5745004"/>
            <a:ext cx="446484" cy="15240"/>
          </a:xfrm>
          <a:prstGeom prst="roundRect">
            <a:avLst>
              <a:gd name="adj" fmla="val 410233"/>
            </a:avLst>
          </a:prstGeom>
          <a:solidFill>
            <a:srgbClr val="B2E5DB"/>
          </a:solidFill>
          <a:ln/>
        </p:spPr>
      </p:sp>
      <p:sp>
        <p:nvSpPr>
          <p:cNvPr id="31" name="Shape 29"/>
          <p:cNvSpPr/>
          <p:nvPr/>
        </p:nvSpPr>
        <p:spPr>
          <a:xfrm>
            <a:off x="7147739" y="5585222"/>
            <a:ext cx="334923" cy="334923"/>
          </a:xfrm>
          <a:prstGeom prst="roundRect">
            <a:avLst>
              <a:gd name="adj" fmla="val 18667"/>
            </a:avLst>
          </a:prstGeom>
          <a:solidFill>
            <a:srgbClr val="CCFFF5"/>
          </a:solidFill>
          <a:ln w="7620">
            <a:solidFill>
              <a:srgbClr val="B2E5DB"/>
            </a:solidFill>
            <a:prstDash val="solid"/>
          </a:ln>
        </p:spPr>
      </p:sp>
      <p:sp>
        <p:nvSpPr>
          <p:cNvPr id="32" name="Text 30"/>
          <p:cNvSpPr/>
          <p:nvPr/>
        </p:nvSpPr>
        <p:spPr>
          <a:xfrm>
            <a:off x="7203519" y="5613083"/>
            <a:ext cx="223242" cy="279083"/>
          </a:xfrm>
          <a:prstGeom prst="rect">
            <a:avLst/>
          </a:prstGeom>
          <a:noFill/>
          <a:ln/>
        </p:spPr>
        <p:txBody>
          <a:bodyPr wrap="none" lIns="0" tIns="0" rIns="0" bIns="0" rtlCol="0" anchor="t"/>
          <a:lstStyle/>
          <a:p>
            <a:pPr algn="ctr" indent="0" marL="0">
              <a:lnSpc>
                <a:spcPts val="1750"/>
              </a:lnSpc>
              <a:buNone/>
            </a:pPr>
            <a:r>
              <a:rPr lang="en-US" sz="1750" b="1" dirty="0">
                <a:solidFill>
                  <a:srgbClr val="000000"/>
                </a:solidFill>
                <a:latin typeface="Josefin Sans Bold" pitchFamily="34" charset="0"/>
                <a:ea typeface="Josefin Sans Bold" pitchFamily="34" charset="-122"/>
                <a:cs typeface="Josefin Sans Bold" pitchFamily="34" charset="-120"/>
              </a:rPr>
              <a:t>6</a:t>
            </a:r>
            <a:endParaRPr lang="en-US" sz="1750" dirty="0"/>
          </a:p>
        </p:txBody>
      </p:sp>
      <p:sp>
        <p:nvSpPr>
          <p:cNvPr id="33" name="Text 31"/>
          <p:cNvSpPr/>
          <p:nvPr/>
        </p:nvSpPr>
        <p:spPr>
          <a:xfrm>
            <a:off x="8059460" y="5636300"/>
            <a:ext cx="2655927" cy="232529"/>
          </a:xfrm>
          <a:prstGeom prst="rect">
            <a:avLst/>
          </a:prstGeom>
          <a:noFill/>
          <a:ln/>
        </p:spPr>
        <p:txBody>
          <a:bodyPr wrap="none" lIns="0" tIns="0" rIns="0" bIns="0" rtlCol="0" anchor="t"/>
          <a:lstStyle/>
          <a:p>
            <a:pPr algn="l" indent="0" marL="0">
              <a:lnSpc>
                <a:spcPts val="1800"/>
              </a:lnSpc>
              <a:buNone/>
            </a:pPr>
            <a:r>
              <a:rPr lang="en-US" sz="1450" b="1" dirty="0">
                <a:solidFill>
                  <a:srgbClr val="000000"/>
                </a:solidFill>
                <a:latin typeface="Josefin Sans Bold" pitchFamily="34" charset="0"/>
                <a:ea typeface="Josefin Sans Bold" pitchFamily="34" charset="-122"/>
                <a:cs typeface="Josefin Sans Bold" pitchFamily="34" charset="-120"/>
              </a:rPr>
              <a:t>Day 6: Self-Compassion Script</a:t>
            </a:r>
            <a:endParaRPr lang="en-US" sz="1450" dirty="0"/>
          </a:p>
        </p:txBody>
      </p:sp>
      <p:sp>
        <p:nvSpPr>
          <p:cNvPr id="34" name="Text 32"/>
          <p:cNvSpPr/>
          <p:nvPr/>
        </p:nvSpPr>
        <p:spPr>
          <a:xfrm>
            <a:off x="8059460" y="5958126"/>
            <a:ext cx="5777151" cy="476250"/>
          </a:xfrm>
          <a:prstGeom prst="rect">
            <a:avLst/>
          </a:prstGeom>
          <a:noFill/>
          <a:ln/>
        </p:spPr>
        <p:txBody>
          <a:bodyPr wrap="square" lIns="0" tIns="0" rIns="0" bIns="0" rtlCol="0" anchor="t"/>
          <a:lstStyle/>
          <a:p>
            <a:pPr algn="l" indent="0" marL="0">
              <a:lnSpc>
                <a:spcPts val="1850"/>
              </a:lnSpc>
              <a:buNone/>
            </a:pPr>
            <a:r>
              <a:rPr lang="en-US" sz="1150" dirty="0">
                <a:solidFill>
                  <a:srgbClr val="000000"/>
                </a:solidFill>
                <a:latin typeface="Inter" pitchFamily="34" charset="0"/>
                <a:ea typeface="Inter" pitchFamily="34" charset="-122"/>
                <a:cs typeface="Inter" pitchFamily="34" charset="-120"/>
              </a:rPr>
              <a:t>Write your own calm script. What words make you feel safe? What do you need to hear? Use Card 4 as a template, but make it uniquely yours.</a:t>
            </a:r>
            <a:endParaRPr lang="en-US" sz="1150" dirty="0"/>
          </a:p>
        </p:txBody>
      </p:sp>
      <p:sp>
        <p:nvSpPr>
          <p:cNvPr id="35" name="Shape 33"/>
          <p:cNvSpPr/>
          <p:nvPr/>
        </p:nvSpPr>
        <p:spPr>
          <a:xfrm>
            <a:off x="6716494" y="6514743"/>
            <a:ext cx="446484" cy="15240"/>
          </a:xfrm>
          <a:prstGeom prst="roundRect">
            <a:avLst>
              <a:gd name="adj" fmla="val 410233"/>
            </a:avLst>
          </a:prstGeom>
          <a:solidFill>
            <a:srgbClr val="B2E5DB"/>
          </a:solidFill>
          <a:ln/>
        </p:spPr>
      </p:sp>
      <p:sp>
        <p:nvSpPr>
          <p:cNvPr id="36" name="Shape 34"/>
          <p:cNvSpPr/>
          <p:nvPr/>
        </p:nvSpPr>
        <p:spPr>
          <a:xfrm>
            <a:off x="7147739" y="6354961"/>
            <a:ext cx="334923" cy="334923"/>
          </a:xfrm>
          <a:prstGeom prst="roundRect">
            <a:avLst>
              <a:gd name="adj" fmla="val 18667"/>
            </a:avLst>
          </a:prstGeom>
          <a:solidFill>
            <a:srgbClr val="CCFFF5"/>
          </a:solidFill>
          <a:ln w="7620">
            <a:solidFill>
              <a:srgbClr val="B2E5DB"/>
            </a:solidFill>
            <a:prstDash val="solid"/>
          </a:ln>
        </p:spPr>
      </p:sp>
      <p:sp>
        <p:nvSpPr>
          <p:cNvPr id="37" name="Text 35"/>
          <p:cNvSpPr/>
          <p:nvPr/>
        </p:nvSpPr>
        <p:spPr>
          <a:xfrm>
            <a:off x="7203519" y="6382822"/>
            <a:ext cx="223242" cy="279083"/>
          </a:xfrm>
          <a:prstGeom prst="rect">
            <a:avLst/>
          </a:prstGeom>
          <a:noFill/>
          <a:ln/>
        </p:spPr>
        <p:txBody>
          <a:bodyPr wrap="none" lIns="0" tIns="0" rIns="0" bIns="0" rtlCol="0" anchor="t"/>
          <a:lstStyle/>
          <a:p>
            <a:pPr algn="ctr" indent="0" marL="0">
              <a:lnSpc>
                <a:spcPts val="1750"/>
              </a:lnSpc>
              <a:buNone/>
            </a:pPr>
            <a:r>
              <a:rPr lang="en-US" sz="1750" b="1" dirty="0">
                <a:solidFill>
                  <a:srgbClr val="000000"/>
                </a:solidFill>
                <a:latin typeface="Josefin Sans Bold" pitchFamily="34" charset="0"/>
                <a:ea typeface="Josefin Sans Bold" pitchFamily="34" charset="-122"/>
                <a:cs typeface="Josefin Sans Bold" pitchFamily="34" charset="-120"/>
              </a:rPr>
              <a:t>7</a:t>
            </a:r>
            <a:endParaRPr lang="en-US" sz="1750" dirty="0"/>
          </a:p>
        </p:txBody>
      </p:sp>
      <p:sp>
        <p:nvSpPr>
          <p:cNvPr id="38" name="Text 36"/>
          <p:cNvSpPr/>
          <p:nvPr/>
        </p:nvSpPr>
        <p:spPr>
          <a:xfrm>
            <a:off x="3815715" y="6406039"/>
            <a:ext cx="2755225" cy="232529"/>
          </a:xfrm>
          <a:prstGeom prst="rect">
            <a:avLst/>
          </a:prstGeom>
          <a:noFill/>
          <a:ln/>
        </p:spPr>
        <p:txBody>
          <a:bodyPr wrap="none" lIns="0" tIns="0" rIns="0" bIns="0" rtlCol="0" anchor="t"/>
          <a:lstStyle/>
          <a:p>
            <a:pPr algn="r" indent="0" marL="0">
              <a:lnSpc>
                <a:spcPts val="1800"/>
              </a:lnSpc>
              <a:buNone/>
            </a:pPr>
            <a:r>
              <a:rPr lang="en-US" sz="1450" b="1" dirty="0">
                <a:solidFill>
                  <a:srgbClr val="000000"/>
                </a:solidFill>
                <a:latin typeface="Josefin Sans Bold" pitchFamily="34" charset="0"/>
                <a:ea typeface="Josefin Sans Bold" pitchFamily="34" charset="-122"/>
                <a:cs typeface="Josefin Sans Bold" pitchFamily="34" charset="-120"/>
              </a:rPr>
              <a:t>Day 7: Integration &amp; Reflection</a:t>
            </a:r>
            <a:endParaRPr lang="en-US" sz="1450" dirty="0"/>
          </a:p>
        </p:txBody>
      </p:sp>
      <p:sp>
        <p:nvSpPr>
          <p:cNvPr id="39" name="Text 37"/>
          <p:cNvSpPr/>
          <p:nvPr/>
        </p:nvSpPr>
        <p:spPr>
          <a:xfrm>
            <a:off x="793790" y="6727865"/>
            <a:ext cx="5777151" cy="476250"/>
          </a:xfrm>
          <a:prstGeom prst="rect">
            <a:avLst/>
          </a:prstGeom>
          <a:noFill/>
          <a:ln/>
        </p:spPr>
        <p:txBody>
          <a:bodyPr wrap="square" lIns="0" tIns="0" rIns="0" bIns="0" rtlCol="0" anchor="t"/>
          <a:lstStyle/>
          <a:p>
            <a:pPr algn="r" indent="0" marL="0">
              <a:lnSpc>
                <a:spcPts val="1850"/>
              </a:lnSpc>
              <a:buNone/>
            </a:pPr>
            <a:r>
              <a:rPr lang="en-US" sz="1150" dirty="0">
                <a:solidFill>
                  <a:srgbClr val="000000"/>
                </a:solidFill>
                <a:latin typeface="Inter" pitchFamily="34" charset="0"/>
                <a:ea typeface="Inter" pitchFamily="34" charset="-122"/>
                <a:cs typeface="Inter" pitchFamily="34" charset="-120"/>
              </a:rPr>
              <a:t>Review your week. What helped? What will you keep doing? Identify your top 3 tools and commit to one practice going forward. Celebrate how far you've come.</a:t>
            </a:r>
            <a:endParaRPr lang="en-US" sz="11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681633"/>
            <a:ext cx="6109097" cy="465177"/>
          </a:xfrm>
          <a:prstGeom prst="rect">
            <a:avLst/>
          </a:prstGeom>
          <a:noFill/>
          <a:ln/>
        </p:spPr>
        <p:txBody>
          <a:bodyPr wrap="none" lIns="0" tIns="0" rIns="0" bIns="0" rtlCol="0" anchor="t"/>
          <a:lstStyle/>
          <a:p>
            <a:pPr algn="l" indent="0" marL="0">
              <a:lnSpc>
                <a:spcPts val="3650"/>
              </a:lnSpc>
              <a:buNone/>
            </a:pPr>
            <a:r>
              <a:rPr lang="en-US" sz="2900" b="1" dirty="0">
                <a:solidFill>
                  <a:srgbClr val="000000"/>
                </a:solidFill>
                <a:latin typeface="Josefin Sans Bold" pitchFamily="34" charset="0"/>
                <a:ea typeface="Josefin Sans Bold" pitchFamily="34" charset="-122"/>
                <a:cs typeface="Josefin Sans Bold" pitchFamily="34" charset="-120"/>
              </a:rPr>
              <a:t>Building Your Anxiety First-Aid Kit</a:t>
            </a:r>
            <a:endParaRPr lang="en-US" sz="2900" dirty="0"/>
          </a:p>
        </p:txBody>
      </p:sp>
      <p:pic>
        <p:nvPicPr>
          <p:cNvPr id="3" name="Image 0" descr="preencoded.png">    </p:cNvPr>
          <p:cNvPicPr>
            <a:picLocks noChangeAspect="1"/>
          </p:cNvPicPr>
          <p:nvPr/>
        </p:nvPicPr>
        <p:blipFill>
          <a:blip r:embed="rId1"/>
          <a:stretch>
            <a:fillRect/>
          </a:stretch>
        </p:blipFill>
        <p:spPr>
          <a:xfrm>
            <a:off x="793790" y="1537454"/>
            <a:ext cx="4252079" cy="4415314"/>
          </a:xfrm>
          <a:prstGeom prst="rect">
            <a:avLst/>
          </a:prstGeom>
        </p:spPr>
      </p:pic>
      <p:sp>
        <p:nvSpPr>
          <p:cNvPr id="4" name="Text 1"/>
          <p:cNvSpPr/>
          <p:nvPr/>
        </p:nvSpPr>
        <p:spPr>
          <a:xfrm>
            <a:off x="793790" y="6120170"/>
            <a:ext cx="5669518" cy="476250"/>
          </a:xfrm>
          <a:prstGeom prst="rect">
            <a:avLst/>
          </a:prstGeom>
          <a:noFill/>
          <a:ln/>
        </p:spPr>
        <p:txBody>
          <a:bodyPr wrap="square" lIns="0" tIns="0" rIns="0" bIns="0" rtlCol="0" anchor="t"/>
          <a:lstStyle/>
          <a:p>
            <a:pPr algn="l" indent="0" marL="0">
              <a:lnSpc>
                <a:spcPts val="1850"/>
              </a:lnSpc>
              <a:buNone/>
            </a:pPr>
            <a:r>
              <a:rPr lang="en-US" sz="1150" b="1" dirty="0">
                <a:solidFill>
                  <a:srgbClr val="000000"/>
                </a:solidFill>
                <a:latin typeface="Inter" pitchFamily="34" charset="0"/>
                <a:ea typeface="Inter" pitchFamily="34" charset="-122"/>
                <a:cs typeface="Inter" pitchFamily="34" charset="-120"/>
              </a:rPr>
              <a:t>Where to keep it:</a:t>
            </a:r>
            <a:pPr algn="l" indent="0" marL="0">
              <a:lnSpc>
                <a:spcPts val="1850"/>
              </a:lnSpc>
              <a:buNone/>
            </a:pPr>
            <a:r>
              <a:rPr lang="en-US" sz="1150" dirty="0">
                <a:solidFill>
                  <a:srgbClr val="000000"/>
                </a:solidFill>
                <a:latin typeface="Inter" pitchFamily="34" charset="0"/>
                <a:ea typeface="Inter" pitchFamily="34" charset="-122"/>
                <a:cs typeface="Inter" pitchFamily="34" charset="-120"/>
              </a:rPr>
              <a:t> Bedroom, car, office drawer, or purse—anywhere you can access it quickly when anxiety strikes.</a:t>
            </a:r>
            <a:endParaRPr lang="en-US" sz="1150" dirty="0"/>
          </a:p>
        </p:txBody>
      </p:sp>
      <p:sp>
        <p:nvSpPr>
          <p:cNvPr id="5" name="Text 2"/>
          <p:cNvSpPr/>
          <p:nvPr/>
        </p:nvSpPr>
        <p:spPr>
          <a:xfrm>
            <a:off x="6834068" y="1518880"/>
            <a:ext cx="4665940" cy="232529"/>
          </a:xfrm>
          <a:prstGeom prst="rect">
            <a:avLst/>
          </a:prstGeom>
          <a:noFill/>
          <a:ln/>
        </p:spPr>
        <p:txBody>
          <a:bodyPr wrap="none" lIns="0" tIns="0" rIns="0" bIns="0" rtlCol="0" anchor="t"/>
          <a:lstStyle/>
          <a:p>
            <a:pPr algn="l" indent="0" marL="0">
              <a:lnSpc>
                <a:spcPts val="1800"/>
              </a:lnSpc>
              <a:buNone/>
            </a:pPr>
            <a:r>
              <a:rPr lang="en-US" sz="1450" b="1" dirty="0">
                <a:solidFill>
                  <a:srgbClr val="000000"/>
                </a:solidFill>
                <a:latin typeface="Josefin Sans Bold" pitchFamily="34" charset="0"/>
                <a:ea typeface="Josefin Sans Bold" pitchFamily="34" charset="-122"/>
                <a:cs typeface="Josefin Sans Bold" pitchFamily="34" charset="-120"/>
              </a:rPr>
              <a:t>Create a physical kit you can grab when anxiety hits</a:t>
            </a:r>
            <a:endParaRPr lang="en-US" sz="1450" dirty="0"/>
          </a:p>
        </p:txBody>
      </p:sp>
      <p:sp>
        <p:nvSpPr>
          <p:cNvPr id="6" name="Shape 3"/>
          <p:cNvSpPr/>
          <p:nvPr/>
        </p:nvSpPr>
        <p:spPr>
          <a:xfrm>
            <a:off x="6834068" y="1918811"/>
            <a:ext cx="7010043" cy="1818084"/>
          </a:xfrm>
          <a:prstGeom prst="roundRect">
            <a:avLst>
              <a:gd name="adj" fmla="val 3439"/>
            </a:avLst>
          </a:prstGeom>
          <a:solidFill>
            <a:srgbClr val="FFFFFF"/>
          </a:solidFill>
          <a:ln w="15240">
            <a:solidFill>
              <a:srgbClr val="B2E5DB"/>
            </a:solidFill>
            <a:prstDash val="solid"/>
          </a:ln>
        </p:spPr>
      </p:sp>
      <p:sp>
        <p:nvSpPr>
          <p:cNvPr id="7" name="Text 4"/>
          <p:cNvSpPr/>
          <p:nvPr/>
        </p:nvSpPr>
        <p:spPr>
          <a:xfrm>
            <a:off x="6998137" y="2082879"/>
            <a:ext cx="1860590" cy="232529"/>
          </a:xfrm>
          <a:prstGeom prst="rect">
            <a:avLst/>
          </a:prstGeom>
          <a:noFill/>
          <a:ln/>
        </p:spPr>
        <p:txBody>
          <a:bodyPr wrap="none" lIns="0" tIns="0" rIns="0" bIns="0" rtlCol="0" anchor="t"/>
          <a:lstStyle/>
          <a:p>
            <a:pPr algn="l" indent="0" marL="0">
              <a:lnSpc>
                <a:spcPts val="1800"/>
              </a:lnSpc>
              <a:buNone/>
            </a:pPr>
            <a:r>
              <a:rPr lang="en-US" sz="1450" b="1" dirty="0">
                <a:solidFill>
                  <a:srgbClr val="000000"/>
                </a:solidFill>
                <a:latin typeface="Josefin Sans Bold" pitchFamily="34" charset="0"/>
                <a:ea typeface="Josefin Sans Bold" pitchFamily="34" charset="-122"/>
                <a:cs typeface="Josefin Sans Bold" pitchFamily="34" charset="-120"/>
              </a:rPr>
              <a:t>Essential Items</a:t>
            </a:r>
            <a:endParaRPr lang="en-US" sz="1450" dirty="0"/>
          </a:p>
        </p:txBody>
      </p:sp>
      <p:sp>
        <p:nvSpPr>
          <p:cNvPr id="8" name="Text 5"/>
          <p:cNvSpPr/>
          <p:nvPr/>
        </p:nvSpPr>
        <p:spPr>
          <a:xfrm>
            <a:off x="6998137" y="2464237"/>
            <a:ext cx="6681907" cy="238125"/>
          </a:xfrm>
          <a:prstGeom prst="rect">
            <a:avLst/>
          </a:prstGeom>
          <a:noFill/>
          <a:ln/>
        </p:spPr>
        <p:txBody>
          <a:bodyPr wrap="none" lIns="0" tIns="0" rIns="0" bIns="0" rtlCol="0" anchor="t"/>
          <a:lstStyle/>
          <a:p>
            <a:pPr algn="l" marL="342900" indent="-342900">
              <a:lnSpc>
                <a:spcPts val="1850"/>
              </a:lnSpc>
              <a:buSzPct val="100000"/>
              <a:buChar char="•"/>
            </a:pPr>
            <a:r>
              <a:rPr lang="en-US" sz="1150" dirty="0">
                <a:solidFill>
                  <a:srgbClr val="000000"/>
                </a:solidFill>
                <a:latin typeface="Inter" pitchFamily="34" charset="0"/>
                <a:ea typeface="Inter" pitchFamily="34" charset="-122"/>
                <a:cs typeface="Inter" pitchFamily="34" charset="-120"/>
              </a:rPr>
              <a:t>Printed grounding cards</a:t>
            </a:r>
            <a:endParaRPr lang="en-US" sz="1150" dirty="0"/>
          </a:p>
        </p:txBody>
      </p:sp>
      <p:sp>
        <p:nvSpPr>
          <p:cNvPr id="9" name="Text 6"/>
          <p:cNvSpPr/>
          <p:nvPr/>
        </p:nvSpPr>
        <p:spPr>
          <a:xfrm>
            <a:off x="6998137" y="2754392"/>
            <a:ext cx="6681907" cy="238125"/>
          </a:xfrm>
          <a:prstGeom prst="rect">
            <a:avLst/>
          </a:prstGeom>
          <a:noFill/>
          <a:ln/>
        </p:spPr>
        <p:txBody>
          <a:bodyPr wrap="none" lIns="0" tIns="0" rIns="0" bIns="0" rtlCol="0" anchor="t"/>
          <a:lstStyle/>
          <a:p>
            <a:pPr algn="l" marL="342900" indent="-342900">
              <a:lnSpc>
                <a:spcPts val="1850"/>
              </a:lnSpc>
              <a:buSzPct val="100000"/>
              <a:buChar char="•"/>
            </a:pPr>
            <a:r>
              <a:rPr lang="en-US" sz="1150" dirty="0">
                <a:solidFill>
                  <a:srgbClr val="000000"/>
                </a:solidFill>
                <a:latin typeface="Inter" pitchFamily="34" charset="0"/>
                <a:ea typeface="Inter" pitchFamily="34" charset="-122"/>
                <a:cs typeface="Inter" pitchFamily="34" charset="-120"/>
              </a:rPr>
              <a:t>Stress ball or fidget toy</a:t>
            </a:r>
            <a:endParaRPr lang="en-US" sz="1150" dirty="0"/>
          </a:p>
        </p:txBody>
      </p:sp>
      <p:sp>
        <p:nvSpPr>
          <p:cNvPr id="10" name="Text 7"/>
          <p:cNvSpPr/>
          <p:nvPr/>
        </p:nvSpPr>
        <p:spPr>
          <a:xfrm>
            <a:off x="6998137" y="3044547"/>
            <a:ext cx="6681907" cy="238125"/>
          </a:xfrm>
          <a:prstGeom prst="rect">
            <a:avLst/>
          </a:prstGeom>
          <a:noFill/>
          <a:ln/>
        </p:spPr>
        <p:txBody>
          <a:bodyPr wrap="none" lIns="0" tIns="0" rIns="0" bIns="0" rtlCol="0" anchor="t"/>
          <a:lstStyle/>
          <a:p>
            <a:pPr algn="l" marL="342900" indent="-342900">
              <a:lnSpc>
                <a:spcPts val="1850"/>
              </a:lnSpc>
              <a:buSzPct val="100000"/>
              <a:buChar char="•"/>
            </a:pPr>
            <a:r>
              <a:rPr lang="en-US" sz="1150" dirty="0">
                <a:solidFill>
                  <a:srgbClr val="000000"/>
                </a:solidFill>
                <a:latin typeface="Inter" pitchFamily="34" charset="0"/>
                <a:ea typeface="Inter" pitchFamily="34" charset="-122"/>
                <a:cs typeface="Inter" pitchFamily="34" charset="-120"/>
              </a:rPr>
              <a:t>Ice pack or cooling gel mask</a:t>
            </a:r>
            <a:endParaRPr lang="en-US" sz="1150" dirty="0"/>
          </a:p>
        </p:txBody>
      </p:sp>
      <p:sp>
        <p:nvSpPr>
          <p:cNvPr id="11" name="Text 8"/>
          <p:cNvSpPr/>
          <p:nvPr/>
        </p:nvSpPr>
        <p:spPr>
          <a:xfrm>
            <a:off x="6998137" y="3334703"/>
            <a:ext cx="6681907" cy="238125"/>
          </a:xfrm>
          <a:prstGeom prst="rect">
            <a:avLst/>
          </a:prstGeom>
          <a:noFill/>
          <a:ln/>
        </p:spPr>
        <p:txBody>
          <a:bodyPr wrap="none" lIns="0" tIns="0" rIns="0" bIns="0" rtlCol="0" anchor="t"/>
          <a:lstStyle/>
          <a:p>
            <a:pPr algn="l" marL="342900" indent="-342900">
              <a:lnSpc>
                <a:spcPts val="1850"/>
              </a:lnSpc>
              <a:buSzPct val="100000"/>
              <a:buChar char="•"/>
            </a:pPr>
            <a:r>
              <a:rPr lang="en-US" sz="1150" dirty="0">
                <a:solidFill>
                  <a:srgbClr val="000000"/>
                </a:solidFill>
                <a:latin typeface="Inter" pitchFamily="34" charset="0"/>
                <a:ea typeface="Inter" pitchFamily="34" charset="-122"/>
                <a:cs typeface="Inter" pitchFamily="34" charset="-120"/>
              </a:rPr>
              <a:t>Lavender oil or calming scent</a:t>
            </a:r>
            <a:endParaRPr lang="en-US" sz="1150" dirty="0"/>
          </a:p>
        </p:txBody>
      </p:sp>
      <p:sp>
        <p:nvSpPr>
          <p:cNvPr id="12" name="Shape 9"/>
          <p:cNvSpPr/>
          <p:nvPr/>
        </p:nvSpPr>
        <p:spPr>
          <a:xfrm>
            <a:off x="6834068" y="3885724"/>
            <a:ext cx="7010043" cy="1818084"/>
          </a:xfrm>
          <a:prstGeom prst="roundRect">
            <a:avLst>
              <a:gd name="adj" fmla="val 3439"/>
            </a:avLst>
          </a:prstGeom>
          <a:solidFill>
            <a:srgbClr val="FFFFFF"/>
          </a:solidFill>
          <a:ln w="15240">
            <a:solidFill>
              <a:srgbClr val="B2E5DB"/>
            </a:solidFill>
            <a:prstDash val="solid"/>
          </a:ln>
        </p:spPr>
      </p:sp>
      <p:sp>
        <p:nvSpPr>
          <p:cNvPr id="13" name="Text 10"/>
          <p:cNvSpPr/>
          <p:nvPr/>
        </p:nvSpPr>
        <p:spPr>
          <a:xfrm>
            <a:off x="6998137" y="4049792"/>
            <a:ext cx="1977390" cy="232529"/>
          </a:xfrm>
          <a:prstGeom prst="rect">
            <a:avLst/>
          </a:prstGeom>
          <a:noFill/>
          <a:ln/>
        </p:spPr>
        <p:txBody>
          <a:bodyPr wrap="none" lIns="0" tIns="0" rIns="0" bIns="0" rtlCol="0" anchor="t"/>
          <a:lstStyle/>
          <a:p>
            <a:pPr algn="l" indent="0" marL="0">
              <a:lnSpc>
                <a:spcPts val="1800"/>
              </a:lnSpc>
              <a:buNone/>
            </a:pPr>
            <a:r>
              <a:rPr lang="en-US" sz="1450" b="1" dirty="0">
                <a:solidFill>
                  <a:srgbClr val="000000"/>
                </a:solidFill>
                <a:latin typeface="Josefin Sans Bold" pitchFamily="34" charset="0"/>
                <a:ea typeface="Josefin Sans Bold" pitchFamily="34" charset="-122"/>
                <a:cs typeface="Josefin Sans Bold" pitchFamily="34" charset="-120"/>
              </a:rPr>
              <a:t>Comfort &amp; Connection</a:t>
            </a:r>
            <a:endParaRPr lang="en-US" sz="1450" dirty="0"/>
          </a:p>
        </p:txBody>
      </p:sp>
      <p:sp>
        <p:nvSpPr>
          <p:cNvPr id="14" name="Text 11"/>
          <p:cNvSpPr/>
          <p:nvPr/>
        </p:nvSpPr>
        <p:spPr>
          <a:xfrm>
            <a:off x="6998137" y="4431149"/>
            <a:ext cx="6681907" cy="238125"/>
          </a:xfrm>
          <a:prstGeom prst="rect">
            <a:avLst/>
          </a:prstGeom>
          <a:noFill/>
          <a:ln/>
        </p:spPr>
        <p:txBody>
          <a:bodyPr wrap="none" lIns="0" tIns="0" rIns="0" bIns="0" rtlCol="0" anchor="t"/>
          <a:lstStyle/>
          <a:p>
            <a:pPr algn="l" marL="342900" indent="-342900">
              <a:lnSpc>
                <a:spcPts val="1850"/>
              </a:lnSpc>
              <a:buSzPct val="100000"/>
              <a:buChar char="•"/>
            </a:pPr>
            <a:r>
              <a:rPr lang="en-US" sz="1150" dirty="0">
                <a:solidFill>
                  <a:srgbClr val="000000"/>
                </a:solidFill>
                <a:latin typeface="Inter" pitchFamily="34" charset="0"/>
                <a:ea typeface="Inter" pitchFamily="34" charset="-122"/>
                <a:cs typeface="Inter" pitchFamily="34" charset="-120"/>
              </a:rPr>
              <a:t>Earbuds + calm playlist</a:t>
            </a:r>
            <a:endParaRPr lang="en-US" sz="1150" dirty="0"/>
          </a:p>
        </p:txBody>
      </p:sp>
      <p:sp>
        <p:nvSpPr>
          <p:cNvPr id="15" name="Text 12"/>
          <p:cNvSpPr/>
          <p:nvPr/>
        </p:nvSpPr>
        <p:spPr>
          <a:xfrm>
            <a:off x="6998137" y="4721304"/>
            <a:ext cx="6681907" cy="238125"/>
          </a:xfrm>
          <a:prstGeom prst="rect">
            <a:avLst/>
          </a:prstGeom>
          <a:noFill/>
          <a:ln/>
        </p:spPr>
        <p:txBody>
          <a:bodyPr wrap="none" lIns="0" tIns="0" rIns="0" bIns="0" rtlCol="0" anchor="t"/>
          <a:lstStyle/>
          <a:p>
            <a:pPr algn="l" marL="342900" indent="-342900">
              <a:lnSpc>
                <a:spcPts val="1850"/>
              </a:lnSpc>
              <a:buSzPct val="100000"/>
              <a:buChar char="•"/>
            </a:pPr>
            <a:r>
              <a:rPr lang="en-US" sz="1150" dirty="0">
                <a:solidFill>
                  <a:srgbClr val="000000"/>
                </a:solidFill>
                <a:latin typeface="Inter" pitchFamily="34" charset="0"/>
                <a:ea typeface="Inter" pitchFamily="34" charset="-122"/>
                <a:cs typeface="Inter" pitchFamily="34" charset="-120"/>
              </a:rPr>
              <a:t>Small snack (anxiety depletes energy)</a:t>
            </a:r>
            <a:endParaRPr lang="en-US" sz="1150" dirty="0"/>
          </a:p>
        </p:txBody>
      </p:sp>
      <p:sp>
        <p:nvSpPr>
          <p:cNvPr id="16" name="Text 13"/>
          <p:cNvSpPr/>
          <p:nvPr/>
        </p:nvSpPr>
        <p:spPr>
          <a:xfrm>
            <a:off x="6998137" y="5011460"/>
            <a:ext cx="6681907" cy="238125"/>
          </a:xfrm>
          <a:prstGeom prst="rect">
            <a:avLst/>
          </a:prstGeom>
          <a:noFill/>
          <a:ln/>
        </p:spPr>
        <p:txBody>
          <a:bodyPr wrap="none" lIns="0" tIns="0" rIns="0" bIns="0" rtlCol="0" anchor="t"/>
          <a:lstStyle/>
          <a:p>
            <a:pPr algn="l" marL="342900" indent="-342900">
              <a:lnSpc>
                <a:spcPts val="1850"/>
              </a:lnSpc>
              <a:buSzPct val="100000"/>
              <a:buChar char="•"/>
            </a:pPr>
            <a:r>
              <a:rPr lang="en-US" sz="1150" dirty="0">
                <a:solidFill>
                  <a:srgbClr val="000000"/>
                </a:solidFill>
                <a:latin typeface="Inter" pitchFamily="34" charset="0"/>
                <a:ea typeface="Inter" pitchFamily="34" charset="-122"/>
                <a:cs typeface="Inter" pitchFamily="34" charset="-120"/>
              </a:rPr>
              <a:t>Water bottle</a:t>
            </a:r>
            <a:endParaRPr lang="en-US" sz="1150" dirty="0"/>
          </a:p>
        </p:txBody>
      </p:sp>
      <p:sp>
        <p:nvSpPr>
          <p:cNvPr id="17" name="Text 14"/>
          <p:cNvSpPr/>
          <p:nvPr/>
        </p:nvSpPr>
        <p:spPr>
          <a:xfrm>
            <a:off x="6998137" y="5301615"/>
            <a:ext cx="6681907" cy="238125"/>
          </a:xfrm>
          <a:prstGeom prst="rect">
            <a:avLst/>
          </a:prstGeom>
          <a:noFill/>
          <a:ln/>
        </p:spPr>
        <p:txBody>
          <a:bodyPr wrap="none" lIns="0" tIns="0" rIns="0" bIns="0" rtlCol="0" anchor="t"/>
          <a:lstStyle/>
          <a:p>
            <a:pPr algn="l" marL="342900" indent="-342900">
              <a:lnSpc>
                <a:spcPts val="1850"/>
              </a:lnSpc>
              <a:buSzPct val="100000"/>
              <a:buChar char="•"/>
            </a:pPr>
            <a:r>
              <a:rPr lang="en-US" sz="1150" dirty="0">
                <a:solidFill>
                  <a:srgbClr val="000000"/>
                </a:solidFill>
                <a:latin typeface="Inter" pitchFamily="34" charset="0"/>
                <a:ea typeface="Inter" pitchFamily="34" charset="-122"/>
                <a:cs typeface="Inter" pitchFamily="34" charset="-120"/>
              </a:rPr>
              <a:t>Photo of someone/something safe</a:t>
            </a:r>
            <a:endParaRPr lang="en-US" sz="1150" dirty="0"/>
          </a:p>
        </p:txBody>
      </p:sp>
      <p:sp>
        <p:nvSpPr>
          <p:cNvPr id="18" name="Shape 15"/>
          <p:cNvSpPr/>
          <p:nvPr/>
        </p:nvSpPr>
        <p:spPr>
          <a:xfrm>
            <a:off x="6834068" y="5852636"/>
            <a:ext cx="7010043" cy="1527929"/>
          </a:xfrm>
          <a:prstGeom prst="roundRect">
            <a:avLst>
              <a:gd name="adj" fmla="val 4092"/>
            </a:avLst>
          </a:prstGeom>
          <a:solidFill>
            <a:srgbClr val="FFFFFF"/>
          </a:solidFill>
          <a:ln w="15240">
            <a:solidFill>
              <a:srgbClr val="B2E5DB"/>
            </a:solidFill>
            <a:prstDash val="solid"/>
          </a:ln>
        </p:spPr>
      </p:sp>
      <p:sp>
        <p:nvSpPr>
          <p:cNvPr id="19" name="Text 16"/>
          <p:cNvSpPr/>
          <p:nvPr/>
        </p:nvSpPr>
        <p:spPr>
          <a:xfrm>
            <a:off x="6998137" y="6016704"/>
            <a:ext cx="1860590" cy="232529"/>
          </a:xfrm>
          <a:prstGeom prst="rect">
            <a:avLst/>
          </a:prstGeom>
          <a:noFill/>
          <a:ln/>
        </p:spPr>
        <p:txBody>
          <a:bodyPr wrap="none" lIns="0" tIns="0" rIns="0" bIns="0" rtlCol="0" anchor="t"/>
          <a:lstStyle/>
          <a:p>
            <a:pPr algn="l" indent="0" marL="0">
              <a:lnSpc>
                <a:spcPts val="1800"/>
              </a:lnSpc>
              <a:buNone/>
            </a:pPr>
            <a:r>
              <a:rPr lang="en-US" sz="1450" b="1" dirty="0">
                <a:solidFill>
                  <a:srgbClr val="000000"/>
                </a:solidFill>
                <a:latin typeface="Josefin Sans Bold" pitchFamily="34" charset="0"/>
                <a:ea typeface="Josefin Sans Bold" pitchFamily="34" charset="-122"/>
                <a:cs typeface="Josefin Sans Bold" pitchFamily="34" charset="-120"/>
              </a:rPr>
              <a:t>Reference Materials</a:t>
            </a:r>
            <a:endParaRPr lang="en-US" sz="1450" dirty="0"/>
          </a:p>
        </p:txBody>
      </p:sp>
      <p:sp>
        <p:nvSpPr>
          <p:cNvPr id="20" name="Text 17"/>
          <p:cNvSpPr/>
          <p:nvPr/>
        </p:nvSpPr>
        <p:spPr>
          <a:xfrm>
            <a:off x="6998137" y="6398062"/>
            <a:ext cx="6681907" cy="238125"/>
          </a:xfrm>
          <a:prstGeom prst="rect">
            <a:avLst/>
          </a:prstGeom>
          <a:noFill/>
          <a:ln/>
        </p:spPr>
        <p:txBody>
          <a:bodyPr wrap="none" lIns="0" tIns="0" rIns="0" bIns="0" rtlCol="0" anchor="t"/>
          <a:lstStyle/>
          <a:p>
            <a:pPr algn="l" marL="342900" indent="-342900">
              <a:lnSpc>
                <a:spcPts val="1850"/>
              </a:lnSpc>
              <a:buSzPct val="100000"/>
              <a:buChar char="•"/>
            </a:pPr>
            <a:r>
              <a:rPr lang="en-US" sz="1150" dirty="0">
                <a:solidFill>
                  <a:srgbClr val="000000"/>
                </a:solidFill>
                <a:latin typeface="Inter" pitchFamily="34" charset="0"/>
                <a:ea typeface="Inter" pitchFamily="34" charset="-122"/>
                <a:cs typeface="Inter" pitchFamily="34" charset="-120"/>
              </a:rPr>
              <a:t>Your personal calm script</a:t>
            </a:r>
            <a:endParaRPr lang="en-US" sz="1150" dirty="0"/>
          </a:p>
        </p:txBody>
      </p:sp>
      <p:sp>
        <p:nvSpPr>
          <p:cNvPr id="21" name="Text 18"/>
          <p:cNvSpPr/>
          <p:nvPr/>
        </p:nvSpPr>
        <p:spPr>
          <a:xfrm>
            <a:off x="6998137" y="6688217"/>
            <a:ext cx="6681907" cy="238125"/>
          </a:xfrm>
          <a:prstGeom prst="rect">
            <a:avLst/>
          </a:prstGeom>
          <a:noFill/>
          <a:ln/>
        </p:spPr>
        <p:txBody>
          <a:bodyPr wrap="none" lIns="0" tIns="0" rIns="0" bIns="0" rtlCol="0" anchor="t"/>
          <a:lstStyle/>
          <a:p>
            <a:pPr algn="l" marL="342900" indent="-342900">
              <a:lnSpc>
                <a:spcPts val="1850"/>
              </a:lnSpc>
              <a:buSzPct val="100000"/>
              <a:buChar char="•"/>
            </a:pPr>
            <a:r>
              <a:rPr lang="en-US" sz="1150" dirty="0">
                <a:solidFill>
                  <a:srgbClr val="000000"/>
                </a:solidFill>
                <a:latin typeface="Inter" pitchFamily="34" charset="0"/>
                <a:ea typeface="Inter" pitchFamily="34" charset="-122"/>
                <a:cs typeface="Inter" pitchFamily="34" charset="-120"/>
              </a:rPr>
              <a:t>Emergency contact list</a:t>
            </a:r>
            <a:endParaRPr lang="en-US" sz="1150" dirty="0"/>
          </a:p>
        </p:txBody>
      </p:sp>
      <p:sp>
        <p:nvSpPr>
          <p:cNvPr id="22" name="Text 19"/>
          <p:cNvSpPr/>
          <p:nvPr/>
        </p:nvSpPr>
        <p:spPr>
          <a:xfrm>
            <a:off x="6998137" y="6978372"/>
            <a:ext cx="6681907" cy="238125"/>
          </a:xfrm>
          <a:prstGeom prst="rect">
            <a:avLst/>
          </a:prstGeom>
          <a:noFill/>
          <a:ln/>
        </p:spPr>
        <p:txBody>
          <a:bodyPr wrap="none" lIns="0" tIns="0" rIns="0" bIns="0" rtlCol="0" anchor="t"/>
          <a:lstStyle/>
          <a:p>
            <a:pPr algn="l" marL="342900" indent="-342900">
              <a:lnSpc>
                <a:spcPts val="1850"/>
              </a:lnSpc>
              <a:buSzPct val="100000"/>
              <a:buChar char="•"/>
            </a:pPr>
            <a:r>
              <a:rPr lang="en-US" sz="1150" dirty="0">
                <a:solidFill>
                  <a:srgbClr val="000000"/>
                </a:solidFill>
                <a:latin typeface="Inter" pitchFamily="34" charset="0"/>
                <a:ea typeface="Inter" pitchFamily="34" charset="-122"/>
                <a:cs typeface="Inter" pitchFamily="34" charset="-120"/>
              </a:rPr>
              <a:t>This toolkit guide</a:t>
            </a:r>
            <a:endParaRPr lang="en-US" sz="11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86527" y="696516"/>
            <a:ext cx="6708458" cy="614482"/>
          </a:xfrm>
          <a:prstGeom prst="rect">
            <a:avLst/>
          </a:prstGeom>
          <a:noFill/>
          <a:ln/>
        </p:spPr>
        <p:txBody>
          <a:bodyPr wrap="none" lIns="0" tIns="0" rIns="0" bIns="0" rtlCol="0" anchor="t"/>
          <a:lstStyle/>
          <a:p>
            <a:pPr algn="l" indent="0" marL="0">
              <a:lnSpc>
                <a:spcPts val="4800"/>
              </a:lnSpc>
              <a:buNone/>
            </a:pPr>
            <a:r>
              <a:rPr lang="en-US" sz="3850" b="1" dirty="0">
                <a:solidFill>
                  <a:srgbClr val="000000"/>
                </a:solidFill>
                <a:latin typeface="Josefin Sans Bold" pitchFamily="34" charset="0"/>
                <a:ea typeface="Josefin Sans Bold" pitchFamily="34" charset="-122"/>
                <a:cs typeface="Josefin Sans Bold" pitchFamily="34" charset="-120"/>
              </a:rPr>
              <a:t>When to Seek Extra Support</a:t>
            </a:r>
            <a:endParaRPr lang="en-US" sz="3850" dirty="0"/>
          </a:p>
        </p:txBody>
      </p:sp>
      <p:sp>
        <p:nvSpPr>
          <p:cNvPr id="3" name="Text 1"/>
          <p:cNvSpPr/>
          <p:nvPr/>
        </p:nvSpPr>
        <p:spPr>
          <a:xfrm>
            <a:off x="786527" y="1704261"/>
            <a:ext cx="13057346" cy="314682"/>
          </a:xfrm>
          <a:prstGeom prst="rect">
            <a:avLst/>
          </a:prstGeom>
          <a:noFill/>
          <a:ln/>
        </p:spPr>
        <p:txBody>
          <a:bodyPr wrap="none" lIns="0" tIns="0" rIns="0" bIns="0" rtlCol="0" anchor="t"/>
          <a:lstStyle/>
          <a:p>
            <a:pPr algn="l" indent="0" marL="0">
              <a:lnSpc>
                <a:spcPts val="2450"/>
              </a:lnSpc>
              <a:buNone/>
            </a:pPr>
            <a:r>
              <a:rPr lang="en-US" sz="1500" dirty="0">
                <a:solidFill>
                  <a:srgbClr val="000000"/>
                </a:solidFill>
                <a:latin typeface="Inter" pitchFamily="34" charset="0"/>
                <a:ea typeface="Inter" pitchFamily="34" charset="-122"/>
                <a:cs typeface="Inter" pitchFamily="34" charset="-120"/>
              </a:rPr>
              <a:t>This toolkit is powerful, but it's not a replacement for professional help. You deserve support, and asking for help is strength, not weakness.</a:t>
            </a:r>
            <a:endParaRPr lang="en-US" sz="1500" dirty="0"/>
          </a:p>
        </p:txBody>
      </p:sp>
      <p:sp>
        <p:nvSpPr>
          <p:cNvPr id="4" name="Shape 2"/>
          <p:cNvSpPr/>
          <p:nvPr/>
        </p:nvSpPr>
        <p:spPr>
          <a:xfrm>
            <a:off x="786527" y="2240161"/>
            <a:ext cx="4221361" cy="2122884"/>
          </a:xfrm>
          <a:prstGeom prst="roundRect">
            <a:avLst>
              <a:gd name="adj" fmla="val 5169"/>
            </a:avLst>
          </a:prstGeom>
          <a:solidFill>
            <a:srgbClr val="FFFFFF"/>
          </a:solidFill>
          <a:ln w="22860">
            <a:solidFill>
              <a:srgbClr val="00A687"/>
            </a:solidFill>
            <a:prstDash val="solid"/>
          </a:ln>
        </p:spPr>
      </p:sp>
      <p:sp>
        <p:nvSpPr>
          <p:cNvPr id="5" name="Shape 3"/>
          <p:cNvSpPr/>
          <p:nvPr/>
        </p:nvSpPr>
        <p:spPr>
          <a:xfrm>
            <a:off x="763667" y="2240161"/>
            <a:ext cx="91440" cy="2122884"/>
          </a:xfrm>
          <a:prstGeom prst="roundRect">
            <a:avLst>
              <a:gd name="adj" fmla="val 90326"/>
            </a:avLst>
          </a:prstGeom>
          <a:solidFill>
            <a:srgbClr val="00A687"/>
          </a:solidFill>
          <a:ln/>
        </p:spPr>
      </p:sp>
      <p:sp>
        <p:nvSpPr>
          <p:cNvPr id="6" name="Text 4"/>
          <p:cNvSpPr/>
          <p:nvPr/>
        </p:nvSpPr>
        <p:spPr>
          <a:xfrm>
            <a:off x="1074539" y="2459593"/>
            <a:ext cx="2563178" cy="307300"/>
          </a:xfrm>
          <a:prstGeom prst="rect">
            <a:avLst/>
          </a:prstGeom>
          <a:noFill/>
          <a:ln/>
        </p:spPr>
        <p:txBody>
          <a:bodyPr wrap="none" lIns="0" tIns="0" rIns="0" bIns="0" rtlCol="0" anchor="t"/>
          <a:lstStyle/>
          <a:p>
            <a:pPr algn="l" indent="0" marL="0">
              <a:lnSpc>
                <a:spcPts val="2400"/>
              </a:lnSpc>
              <a:buNone/>
            </a:pPr>
            <a:r>
              <a:rPr lang="en-US" sz="1900" b="1" dirty="0">
                <a:solidFill>
                  <a:srgbClr val="000000"/>
                </a:solidFill>
                <a:latin typeface="Josefin Sans Bold" pitchFamily="34" charset="0"/>
                <a:ea typeface="Josefin Sans Bold" pitchFamily="34" charset="-122"/>
                <a:cs typeface="Josefin Sans Bold" pitchFamily="34" charset="-120"/>
              </a:rPr>
              <a:t>Frequency &amp; Intensity</a:t>
            </a:r>
            <a:endParaRPr lang="en-US" sz="1900" dirty="0"/>
          </a:p>
        </p:txBody>
      </p:sp>
      <p:sp>
        <p:nvSpPr>
          <p:cNvPr id="7" name="Text 5"/>
          <p:cNvSpPr/>
          <p:nvPr/>
        </p:nvSpPr>
        <p:spPr>
          <a:xfrm>
            <a:off x="1074539" y="2884884"/>
            <a:ext cx="3713917" cy="1258729"/>
          </a:xfrm>
          <a:prstGeom prst="rect">
            <a:avLst/>
          </a:prstGeom>
          <a:noFill/>
          <a:ln/>
        </p:spPr>
        <p:txBody>
          <a:bodyPr wrap="square" lIns="0" tIns="0" rIns="0" bIns="0" rtlCol="0" anchor="t"/>
          <a:lstStyle/>
          <a:p>
            <a:pPr algn="l" indent="0" marL="0">
              <a:lnSpc>
                <a:spcPts val="2450"/>
              </a:lnSpc>
              <a:buNone/>
            </a:pPr>
            <a:r>
              <a:rPr lang="en-US" sz="1500" dirty="0">
                <a:solidFill>
                  <a:srgbClr val="000000"/>
                </a:solidFill>
                <a:latin typeface="Inter" pitchFamily="34" charset="0"/>
                <a:ea typeface="Inter" pitchFamily="34" charset="-122"/>
                <a:cs typeface="Inter" pitchFamily="34" charset="-120"/>
              </a:rPr>
              <a:t>Panic attacks are happening multiple times a week, or anxiety is becoming more intense despite using these techniques consistently.</a:t>
            </a:r>
            <a:endParaRPr lang="en-US" sz="1500" dirty="0"/>
          </a:p>
        </p:txBody>
      </p:sp>
      <p:sp>
        <p:nvSpPr>
          <p:cNvPr id="8" name="Shape 6"/>
          <p:cNvSpPr/>
          <p:nvPr/>
        </p:nvSpPr>
        <p:spPr>
          <a:xfrm>
            <a:off x="5204460" y="2240161"/>
            <a:ext cx="4221361" cy="2122884"/>
          </a:xfrm>
          <a:prstGeom prst="roundRect">
            <a:avLst>
              <a:gd name="adj" fmla="val 5169"/>
            </a:avLst>
          </a:prstGeom>
          <a:solidFill>
            <a:srgbClr val="FFFFFF"/>
          </a:solidFill>
          <a:ln w="22860">
            <a:solidFill>
              <a:srgbClr val="00A687"/>
            </a:solidFill>
            <a:prstDash val="solid"/>
          </a:ln>
        </p:spPr>
      </p:sp>
      <p:sp>
        <p:nvSpPr>
          <p:cNvPr id="9" name="Shape 7"/>
          <p:cNvSpPr/>
          <p:nvPr/>
        </p:nvSpPr>
        <p:spPr>
          <a:xfrm>
            <a:off x="5181600" y="2240161"/>
            <a:ext cx="91440" cy="2122884"/>
          </a:xfrm>
          <a:prstGeom prst="roundRect">
            <a:avLst>
              <a:gd name="adj" fmla="val 90326"/>
            </a:avLst>
          </a:prstGeom>
          <a:solidFill>
            <a:srgbClr val="00A687"/>
          </a:solidFill>
          <a:ln/>
        </p:spPr>
      </p:sp>
      <p:sp>
        <p:nvSpPr>
          <p:cNvPr id="10" name="Text 8"/>
          <p:cNvSpPr/>
          <p:nvPr/>
        </p:nvSpPr>
        <p:spPr>
          <a:xfrm>
            <a:off x="5492472" y="2459593"/>
            <a:ext cx="2458164" cy="307300"/>
          </a:xfrm>
          <a:prstGeom prst="rect">
            <a:avLst/>
          </a:prstGeom>
          <a:noFill/>
          <a:ln/>
        </p:spPr>
        <p:txBody>
          <a:bodyPr wrap="none" lIns="0" tIns="0" rIns="0" bIns="0" rtlCol="0" anchor="t"/>
          <a:lstStyle/>
          <a:p>
            <a:pPr algn="l" indent="0" marL="0">
              <a:lnSpc>
                <a:spcPts val="2400"/>
              </a:lnSpc>
              <a:buNone/>
            </a:pPr>
            <a:r>
              <a:rPr lang="en-US" sz="1900" b="1" dirty="0">
                <a:solidFill>
                  <a:srgbClr val="000000"/>
                </a:solidFill>
                <a:latin typeface="Josefin Sans Bold" pitchFamily="34" charset="0"/>
                <a:ea typeface="Josefin Sans Bold" pitchFamily="34" charset="-122"/>
                <a:cs typeface="Josefin Sans Bold" pitchFamily="34" charset="-120"/>
              </a:rPr>
              <a:t>Avoidance Patterns</a:t>
            </a:r>
            <a:endParaRPr lang="en-US" sz="1900" dirty="0"/>
          </a:p>
        </p:txBody>
      </p:sp>
      <p:sp>
        <p:nvSpPr>
          <p:cNvPr id="11" name="Text 9"/>
          <p:cNvSpPr/>
          <p:nvPr/>
        </p:nvSpPr>
        <p:spPr>
          <a:xfrm>
            <a:off x="5492472" y="2884884"/>
            <a:ext cx="3713917" cy="1258729"/>
          </a:xfrm>
          <a:prstGeom prst="rect">
            <a:avLst/>
          </a:prstGeom>
          <a:noFill/>
          <a:ln/>
        </p:spPr>
        <p:txBody>
          <a:bodyPr wrap="square" lIns="0" tIns="0" rIns="0" bIns="0" rtlCol="0" anchor="t"/>
          <a:lstStyle/>
          <a:p>
            <a:pPr algn="l" indent="0" marL="0">
              <a:lnSpc>
                <a:spcPts val="2450"/>
              </a:lnSpc>
              <a:buNone/>
            </a:pPr>
            <a:r>
              <a:rPr lang="en-US" sz="1500" dirty="0">
                <a:solidFill>
                  <a:srgbClr val="000000"/>
                </a:solidFill>
                <a:latin typeface="Inter" pitchFamily="34" charset="0"/>
                <a:ea typeface="Inter" pitchFamily="34" charset="-122"/>
                <a:cs typeface="Inter" pitchFamily="34" charset="-120"/>
              </a:rPr>
              <a:t>You're avoiding places, activities, or people because of fear of panic. Your world is getting smaller instead of expanding.</a:t>
            </a:r>
            <a:endParaRPr lang="en-US" sz="1500" dirty="0"/>
          </a:p>
        </p:txBody>
      </p:sp>
      <p:sp>
        <p:nvSpPr>
          <p:cNvPr id="12" name="Shape 10"/>
          <p:cNvSpPr/>
          <p:nvPr/>
        </p:nvSpPr>
        <p:spPr>
          <a:xfrm>
            <a:off x="9622393" y="2240161"/>
            <a:ext cx="4221361" cy="2122884"/>
          </a:xfrm>
          <a:prstGeom prst="roundRect">
            <a:avLst>
              <a:gd name="adj" fmla="val 5169"/>
            </a:avLst>
          </a:prstGeom>
          <a:solidFill>
            <a:srgbClr val="FFFFFF"/>
          </a:solidFill>
          <a:ln w="22860">
            <a:solidFill>
              <a:srgbClr val="00A687"/>
            </a:solidFill>
            <a:prstDash val="solid"/>
          </a:ln>
        </p:spPr>
      </p:sp>
      <p:sp>
        <p:nvSpPr>
          <p:cNvPr id="13" name="Shape 11"/>
          <p:cNvSpPr/>
          <p:nvPr/>
        </p:nvSpPr>
        <p:spPr>
          <a:xfrm>
            <a:off x="9599533" y="2240161"/>
            <a:ext cx="91440" cy="2122884"/>
          </a:xfrm>
          <a:prstGeom prst="roundRect">
            <a:avLst>
              <a:gd name="adj" fmla="val 90326"/>
            </a:avLst>
          </a:prstGeom>
          <a:solidFill>
            <a:srgbClr val="00A687"/>
          </a:solidFill>
          <a:ln/>
        </p:spPr>
      </p:sp>
      <p:sp>
        <p:nvSpPr>
          <p:cNvPr id="14" name="Text 12"/>
          <p:cNvSpPr/>
          <p:nvPr/>
        </p:nvSpPr>
        <p:spPr>
          <a:xfrm>
            <a:off x="9910405" y="2459593"/>
            <a:ext cx="2458164" cy="307300"/>
          </a:xfrm>
          <a:prstGeom prst="rect">
            <a:avLst/>
          </a:prstGeom>
          <a:noFill/>
          <a:ln/>
        </p:spPr>
        <p:txBody>
          <a:bodyPr wrap="none" lIns="0" tIns="0" rIns="0" bIns="0" rtlCol="0" anchor="t"/>
          <a:lstStyle/>
          <a:p>
            <a:pPr algn="l" indent="0" marL="0">
              <a:lnSpc>
                <a:spcPts val="2400"/>
              </a:lnSpc>
              <a:buNone/>
            </a:pPr>
            <a:r>
              <a:rPr lang="en-US" sz="1900" b="1" dirty="0">
                <a:solidFill>
                  <a:srgbClr val="000000"/>
                </a:solidFill>
                <a:latin typeface="Josefin Sans Bold" pitchFamily="34" charset="0"/>
                <a:ea typeface="Josefin Sans Bold" pitchFamily="34" charset="-122"/>
                <a:cs typeface="Josefin Sans Bold" pitchFamily="34" charset="-120"/>
              </a:rPr>
              <a:t>Daily Functioning</a:t>
            </a:r>
            <a:endParaRPr lang="en-US" sz="1900" dirty="0"/>
          </a:p>
        </p:txBody>
      </p:sp>
      <p:sp>
        <p:nvSpPr>
          <p:cNvPr id="15" name="Text 13"/>
          <p:cNvSpPr/>
          <p:nvPr/>
        </p:nvSpPr>
        <p:spPr>
          <a:xfrm>
            <a:off x="9910405" y="2884884"/>
            <a:ext cx="3713917" cy="1258729"/>
          </a:xfrm>
          <a:prstGeom prst="rect">
            <a:avLst/>
          </a:prstGeom>
          <a:noFill/>
          <a:ln/>
        </p:spPr>
        <p:txBody>
          <a:bodyPr wrap="square" lIns="0" tIns="0" rIns="0" bIns="0" rtlCol="0" anchor="t"/>
          <a:lstStyle/>
          <a:p>
            <a:pPr algn="l" indent="0" marL="0">
              <a:lnSpc>
                <a:spcPts val="2450"/>
              </a:lnSpc>
              <a:buNone/>
            </a:pPr>
            <a:r>
              <a:rPr lang="en-US" sz="1500" dirty="0">
                <a:solidFill>
                  <a:srgbClr val="000000"/>
                </a:solidFill>
                <a:latin typeface="Inter" pitchFamily="34" charset="0"/>
                <a:ea typeface="Inter" pitchFamily="34" charset="-122"/>
                <a:cs typeface="Inter" pitchFamily="34" charset="-120"/>
              </a:rPr>
              <a:t>Anxiety is affecting your work, relationships, sleep, or ability to handle daily responsibilities. You feel like you're just surviving, not living.</a:t>
            </a:r>
            <a:endParaRPr lang="en-US" sz="1500" dirty="0"/>
          </a:p>
        </p:txBody>
      </p:sp>
      <p:sp>
        <p:nvSpPr>
          <p:cNvPr id="16" name="Shape 14"/>
          <p:cNvSpPr/>
          <p:nvPr/>
        </p:nvSpPr>
        <p:spPr>
          <a:xfrm>
            <a:off x="786527" y="4559618"/>
            <a:ext cx="4221361" cy="2122884"/>
          </a:xfrm>
          <a:prstGeom prst="roundRect">
            <a:avLst>
              <a:gd name="adj" fmla="val 5169"/>
            </a:avLst>
          </a:prstGeom>
          <a:solidFill>
            <a:srgbClr val="FFFFFF"/>
          </a:solidFill>
          <a:ln w="22860">
            <a:solidFill>
              <a:srgbClr val="00A687"/>
            </a:solidFill>
            <a:prstDash val="solid"/>
          </a:ln>
        </p:spPr>
      </p:sp>
      <p:sp>
        <p:nvSpPr>
          <p:cNvPr id="17" name="Shape 15"/>
          <p:cNvSpPr/>
          <p:nvPr/>
        </p:nvSpPr>
        <p:spPr>
          <a:xfrm>
            <a:off x="763667" y="4559618"/>
            <a:ext cx="91440" cy="2122884"/>
          </a:xfrm>
          <a:prstGeom prst="roundRect">
            <a:avLst>
              <a:gd name="adj" fmla="val 90326"/>
            </a:avLst>
          </a:prstGeom>
          <a:solidFill>
            <a:srgbClr val="00A687"/>
          </a:solidFill>
          <a:ln/>
        </p:spPr>
      </p:sp>
      <p:sp>
        <p:nvSpPr>
          <p:cNvPr id="18" name="Text 16"/>
          <p:cNvSpPr/>
          <p:nvPr/>
        </p:nvSpPr>
        <p:spPr>
          <a:xfrm>
            <a:off x="1074539" y="4779050"/>
            <a:ext cx="2458164" cy="307300"/>
          </a:xfrm>
          <a:prstGeom prst="rect">
            <a:avLst/>
          </a:prstGeom>
          <a:noFill/>
          <a:ln/>
        </p:spPr>
        <p:txBody>
          <a:bodyPr wrap="none" lIns="0" tIns="0" rIns="0" bIns="0" rtlCol="0" anchor="t"/>
          <a:lstStyle/>
          <a:p>
            <a:pPr algn="l" indent="0" marL="0">
              <a:lnSpc>
                <a:spcPts val="2400"/>
              </a:lnSpc>
              <a:buNone/>
            </a:pPr>
            <a:r>
              <a:rPr lang="en-US" sz="1900" b="1" dirty="0">
                <a:solidFill>
                  <a:srgbClr val="000000"/>
                </a:solidFill>
                <a:latin typeface="Josefin Sans Bold" pitchFamily="34" charset="0"/>
                <a:ea typeface="Josefin Sans Bold" pitchFamily="34" charset="-122"/>
                <a:cs typeface="Josefin Sans Bold" pitchFamily="34" charset="-120"/>
              </a:rPr>
              <a:t>Coping Mechanisms</a:t>
            </a:r>
            <a:endParaRPr lang="en-US" sz="1900" dirty="0"/>
          </a:p>
        </p:txBody>
      </p:sp>
      <p:sp>
        <p:nvSpPr>
          <p:cNvPr id="19" name="Text 17"/>
          <p:cNvSpPr/>
          <p:nvPr/>
        </p:nvSpPr>
        <p:spPr>
          <a:xfrm>
            <a:off x="1074539" y="5204341"/>
            <a:ext cx="3713917" cy="944047"/>
          </a:xfrm>
          <a:prstGeom prst="rect">
            <a:avLst/>
          </a:prstGeom>
          <a:noFill/>
          <a:ln/>
        </p:spPr>
        <p:txBody>
          <a:bodyPr wrap="square" lIns="0" tIns="0" rIns="0" bIns="0" rtlCol="0" anchor="t"/>
          <a:lstStyle/>
          <a:p>
            <a:pPr algn="l" indent="0" marL="0">
              <a:lnSpc>
                <a:spcPts val="2450"/>
              </a:lnSpc>
              <a:buNone/>
            </a:pPr>
            <a:r>
              <a:rPr lang="en-US" sz="1500" dirty="0">
                <a:solidFill>
                  <a:srgbClr val="000000"/>
                </a:solidFill>
                <a:latin typeface="Inter" pitchFamily="34" charset="0"/>
                <a:ea typeface="Inter" pitchFamily="34" charset="-122"/>
                <a:cs typeface="Inter" pitchFamily="34" charset="-120"/>
              </a:rPr>
              <a:t>You're using substances (alcohol, drugs, medications) to manage anxiety, or you have thoughts of self-harm.</a:t>
            </a:r>
            <a:endParaRPr lang="en-US" sz="1500" dirty="0"/>
          </a:p>
        </p:txBody>
      </p:sp>
      <p:sp>
        <p:nvSpPr>
          <p:cNvPr id="20" name="Shape 18"/>
          <p:cNvSpPr/>
          <p:nvPr/>
        </p:nvSpPr>
        <p:spPr>
          <a:xfrm>
            <a:off x="5204460" y="4559618"/>
            <a:ext cx="4221361" cy="2122884"/>
          </a:xfrm>
          <a:prstGeom prst="roundRect">
            <a:avLst>
              <a:gd name="adj" fmla="val 5169"/>
            </a:avLst>
          </a:prstGeom>
          <a:solidFill>
            <a:srgbClr val="FFFFFF"/>
          </a:solidFill>
          <a:ln w="22860">
            <a:solidFill>
              <a:srgbClr val="00A687"/>
            </a:solidFill>
            <a:prstDash val="solid"/>
          </a:ln>
        </p:spPr>
      </p:sp>
      <p:sp>
        <p:nvSpPr>
          <p:cNvPr id="21" name="Shape 19"/>
          <p:cNvSpPr/>
          <p:nvPr/>
        </p:nvSpPr>
        <p:spPr>
          <a:xfrm>
            <a:off x="5181600" y="4559618"/>
            <a:ext cx="91440" cy="2122884"/>
          </a:xfrm>
          <a:prstGeom prst="roundRect">
            <a:avLst>
              <a:gd name="adj" fmla="val 90326"/>
            </a:avLst>
          </a:prstGeom>
          <a:solidFill>
            <a:srgbClr val="00A687"/>
          </a:solidFill>
          <a:ln/>
        </p:spPr>
      </p:sp>
      <p:sp>
        <p:nvSpPr>
          <p:cNvPr id="22" name="Text 20"/>
          <p:cNvSpPr/>
          <p:nvPr/>
        </p:nvSpPr>
        <p:spPr>
          <a:xfrm>
            <a:off x="5492472" y="4779050"/>
            <a:ext cx="2458164" cy="307300"/>
          </a:xfrm>
          <a:prstGeom prst="rect">
            <a:avLst/>
          </a:prstGeom>
          <a:noFill/>
          <a:ln/>
        </p:spPr>
        <p:txBody>
          <a:bodyPr wrap="none" lIns="0" tIns="0" rIns="0" bIns="0" rtlCol="0" anchor="t"/>
          <a:lstStyle/>
          <a:p>
            <a:pPr algn="l" indent="0" marL="0">
              <a:lnSpc>
                <a:spcPts val="2400"/>
              </a:lnSpc>
              <a:buNone/>
            </a:pPr>
            <a:r>
              <a:rPr lang="en-US" sz="1900" b="1" dirty="0">
                <a:solidFill>
                  <a:srgbClr val="000000"/>
                </a:solidFill>
                <a:latin typeface="Josefin Sans Bold" pitchFamily="34" charset="0"/>
                <a:ea typeface="Josefin Sans Bold" pitchFamily="34" charset="-122"/>
                <a:cs typeface="Josefin Sans Bold" pitchFamily="34" charset="-120"/>
              </a:rPr>
              <a:t>Lack of Relief</a:t>
            </a:r>
            <a:endParaRPr lang="en-US" sz="1900" dirty="0"/>
          </a:p>
        </p:txBody>
      </p:sp>
      <p:sp>
        <p:nvSpPr>
          <p:cNvPr id="23" name="Text 21"/>
          <p:cNvSpPr/>
          <p:nvPr/>
        </p:nvSpPr>
        <p:spPr>
          <a:xfrm>
            <a:off x="5492472" y="5204341"/>
            <a:ext cx="3713917" cy="1258729"/>
          </a:xfrm>
          <a:prstGeom prst="rect">
            <a:avLst/>
          </a:prstGeom>
          <a:noFill/>
          <a:ln/>
        </p:spPr>
        <p:txBody>
          <a:bodyPr wrap="square" lIns="0" tIns="0" rIns="0" bIns="0" rtlCol="0" anchor="t"/>
          <a:lstStyle/>
          <a:p>
            <a:pPr algn="l" indent="0" marL="0">
              <a:lnSpc>
                <a:spcPts val="2450"/>
              </a:lnSpc>
              <a:buNone/>
            </a:pPr>
            <a:r>
              <a:rPr lang="en-US" sz="1500" dirty="0">
                <a:solidFill>
                  <a:srgbClr val="000000"/>
                </a:solidFill>
                <a:latin typeface="Inter" pitchFamily="34" charset="0"/>
                <a:ea typeface="Inter" pitchFamily="34" charset="-122"/>
                <a:cs typeface="Inter" pitchFamily="34" charset="-120"/>
              </a:rPr>
              <a:t>The techniques in this guide aren't providing relief after consistent practice over several weeks. Different support may be needed.</a:t>
            </a:r>
            <a:endParaRPr lang="en-US" sz="1500" dirty="0"/>
          </a:p>
        </p:txBody>
      </p:sp>
      <p:sp>
        <p:nvSpPr>
          <p:cNvPr id="24" name="Text 22"/>
          <p:cNvSpPr/>
          <p:nvPr/>
        </p:nvSpPr>
        <p:spPr>
          <a:xfrm>
            <a:off x="786527" y="6903720"/>
            <a:ext cx="13057346" cy="629364"/>
          </a:xfrm>
          <a:prstGeom prst="rect">
            <a:avLst/>
          </a:prstGeom>
          <a:noFill/>
          <a:ln/>
        </p:spPr>
        <p:txBody>
          <a:bodyPr wrap="square" lIns="0" tIns="0" rIns="0" bIns="0" rtlCol="0" anchor="t"/>
          <a:lstStyle/>
          <a:p>
            <a:pPr algn="l" indent="0" marL="0">
              <a:lnSpc>
                <a:spcPts val="2450"/>
              </a:lnSpc>
              <a:buNone/>
            </a:pPr>
            <a:r>
              <a:rPr lang="en-US" sz="1500" dirty="0">
                <a:solidFill>
                  <a:srgbClr val="000000"/>
                </a:solidFill>
                <a:latin typeface="Inter" pitchFamily="34" charset="0"/>
                <a:ea typeface="Inter" pitchFamily="34" charset="-122"/>
                <a:cs typeface="Inter" pitchFamily="34" charset="-120"/>
              </a:rPr>
              <a:t>Consider reaching out to a therapist, counselor, or anxiety specialist. Many offer virtual sessions, and there are affordable options available. You don't have to do this alone.</a:t>
            </a:r>
            <a:endParaRPr lang="en-US" sz="15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2025-11-25T16:39:10Z</dcterms:created>
  <dcterms:modified xsi:type="dcterms:W3CDTF">2025-11-25T16:39:10Z</dcterms:modified>
</cp:coreProperties>
</file>